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61" r:id="rId3"/>
    <p:sldId id="260" r:id="rId4"/>
    <p:sldId id="257" r:id="rId5"/>
    <p:sldId id="304" r:id="rId6"/>
    <p:sldId id="289" r:id="rId7"/>
    <p:sldId id="258" r:id="rId8"/>
    <p:sldId id="259" r:id="rId9"/>
    <p:sldId id="313" r:id="rId10"/>
    <p:sldId id="310" r:id="rId11"/>
    <p:sldId id="314" r:id="rId12"/>
    <p:sldId id="311" r:id="rId13"/>
    <p:sldId id="312" r:id="rId14"/>
    <p:sldId id="287" r:id="rId15"/>
    <p:sldId id="288" r:id="rId16"/>
    <p:sldId id="262" r:id="rId17"/>
    <p:sldId id="263" r:id="rId18"/>
    <p:sldId id="305" r:id="rId19"/>
    <p:sldId id="264" r:id="rId20"/>
    <p:sldId id="265" r:id="rId21"/>
    <p:sldId id="309" r:id="rId22"/>
    <p:sldId id="266" r:id="rId23"/>
    <p:sldId id="267" r:id="rId24"/>
    <p:sldId id="2096" r:id="rId25"/>
    <p:sldId id="277" r:id="rId26"/>
    <p:sldId id="268" r:id="rId27"/>
    <p:sldId id="306" r:id="rId28"/>
    <p:sldId id="307" r:id="rId29"/>
    <p:sldId id="315" r:id="rId30"/>
    <p:sldId id="308" r:id="rId31"/>
    <p:sldId id="278" r:id="rId32"/>
    <p:sldId id="279" r:id="rId33"/>
    <p:sldId id="280" r:id="rId34"/>
    <p:sldId id="281" r:id="rId35"/>
    <p:sldId id="271" r:id="rId36"/>
    <p:sldId id="282" r:id="rId37"/>
    <p:sldId id="283" r:id="rId38"/>
    <p:sldId id="284" r:id="rId39"/>
    <p:sldId id="285" r:id="rId40"/>
    <p:sldId id="286" r:id="rId41"/>
    <p:sldId id="2092" r:id="rId42"/>
    <p:sldId id="2087" r:id="rId43"/>
    <p:sldId id="2093" r:id="rId44"/>
    <p:sldId id="2094" r:id="rId45"/>
    <p:sldId id="412" r:id="rId46"/>
    <p:sldId id="272" r:id="rId47"/>
    <p:sldId id="316" r:id="rId48"/>
    <p:sldId id="2095" r:id="rId49"/>
    <p:sldId id="2097" r:id="rId50"/>
    <p:sldId id="273" r:id="rId51"/>
    <p:sldId id="274" r:id="rId52"/>
    <p:sldId id="2098" r:id="rId53"/>
    <p:sldId id="275" r:id="rId54"/>
    <p:sldId id="276" r:id="rId5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56197E-CD3A-45A7-9B2F-38F07032A2F4}" v="7" dt="2023-09-17T09:17:48.44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llanmörkt format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75" autoAdjust="0"/>
    <p:restoredTop sz="94660"/>
  </p:normalViewPr>
  <p:slideViewPr>
    <p:cSldViewPr snapToGrid="0">
      <p:cViewPr varScale="1">
        <p:scale>
          <a:sx n="97" d="100"/>
          <a:sy n="97" d="100"/>
        </p:scale>
        <p:origin x="99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C1F8DF-039A-4B5C-AC8C-63709C8D0C76}"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1D9B3F4-6ED9-4338-B5BD-AB161068E8C5}">
      <dgm:prSet/>
      <dgm:spPr/>
      <dgm:t>
        <a:bodyPr/>
        <a:lstStyle/>
        <a:p>
          <a:r>
            <a:rPr lang="en-US"/>
            <a:t>16 tävlingar genomfördes denna säsong </a:t>
          </a:r>
        </a:p>
      </dgm:t>
    </dgm:pt>
    <dgm:pt modelId="{1557AEB0-E09E-4C20-9A72-653F405CC891}" type="parTrans" cxnId="{16F459F6-F367-4535-A0A3-2EF01FAC9766}">
      <dgm:prSet/>
      <dgm:spPr/>
      <dgm:t>
        <a:bodyPr/>
        <a:lstStyle/>
        <a:p>
          <a:endParaRPr lang="en-US"/>
        </a:p>
      </dgm:t>
    </dgm:pt>
    <dgm:pt modelId="{C01B7A60-6F35-47F9-AA8D-6DD0E4214F29}" type="sibTrans" cxnId="{16F459F6-F367-4535-A0A3-2EF01FAC9766}">
      <dgm:prSet/>
      <dgm:spPr/>
      <dgm:t>
        <a:bodyPr/>
        <a:lstStyle/>
        <a:p>
          <a:endParaRPr lang="en-US"/>
        </a:p>
      </dgm:t>
    </dgm:pt>
    <dgm:pt modelId="{906DBAD8-7651-4B08-9529-35D38D645211}">
      <dgm:prSet/>
      <dgm:spPr/>
      <dgm:t>
        <a:bodyPr/>
        <a:lstStyle/>
        <a:p>
          <a:r>
            <a:rPr lang="en-US"/>
            <a:t>46 flitpris delades ut</a:t>
          </a:r>
        </a:p>
      </dgm:t>
    </dgm:pt>
    <dgm:pt modelId="{F7945715-F56D-4DDF-BF54-23E600A837DA}" type="parTrans" cxnId="{28EDAA9B-EFFE-4D14-B0C0-C63AD3A54E23}">
      <dgm:prSet/>
      <dgm:spPr/>
      <dgm:t>
        <a:bodyPr/>
        <a:lstStyle/>
        <a:p>
          <a:endParaRPr lang="en-US"/>
        </a:p>
      </dgm:t>
    </dgm:pt>
    <dgm:pt modelId="{B26294B9-0D5B-4A96-933B-00E931DF8649}" type="sibTrans" cxnId="{28EDAA9B-EFFE-4D14-B0C0-C63AD3A54E23}">
      <dgm:prSet/>
      <dgm:spPr/>
      <dgm:t>
        <a:bodyPr/>
        <a:lstStyle/>
        <a:p>
          <a:endParaRPr lang="en-US"/>
        </a:p>
      </dgm:t>
    </dgm:pt>
    <dgm:pt modelId="{2D036070-2C4F-4C68-8ECD-27BC3B1B2A2F}">
      <dgm:prSet/>
      <dgm:spPr/>
      <dgm:t>
        <a:bodyPr/>
        <a:lstStyle/>
        <a:p>
          <a:r>
            <a:rPr lang="en-US"/>
            <a:t>Totalt 242 deltagande </a:t>
          </a:r>
        </a:p>
      </dgm:t>
    </dgm:pt>
    <dgm:pt modelId="{E38BAE9D-C787-4B60-BF90-D993D0F94980}" type="parTrans" cxnId="{2D6403BB-77C1-4A1B-8131-3E5D7D98CBF1}">
      <dgm:prSet/>
      <dgm:spPr/>
      <dgm:t>
        <a:bodyPr/>
        <a:lstStyle/>
        <a:p>
          <a:endParaRPr lang="en-US"/>
        </a:p>
      </dgm:t>
    </dgm:pt>
    <dgm:pt modelId="{8675A677-7C2F-4214-A9C9-FF58F7A9D02E}" type="sibTrans" cxnId="{2D6403BB-77C1-4A1B-8131-3E5D7D98CBF1}">
      <dgm:prSet/>
      <dgm:spPr/>
      <dgm:t>
        <a:bodyPr/>
        <a:lstStyle/>
        <a:p>
          <a:endParaRPr lang="en-US"/>
        </a:p>
      </dgm:t>
    </dgm:pt>
    <dgm:pt modelId="{21BC2798-15DB-4A96-A870-3A3ABFCDF39D}" type="pres">
      <dgm:prSet presAssocID="{25C1F8DF-039A-4B5C-AC8C-63709C8D0C76}" presName="linear" presStyleCnt="0">
        <dgm:presLayoutVars>
          <dgm:animLvl val="lvl"/>
          <dgm:resizeHandles val="exact"/>
        </dgm:presLayoutVars>
      </dgm:prSet>
      <dgm:spPr/>
    </dgm:pt>
    <dgm:pt modelId="{33BF7AB6-F9FA-4FF0-8789-DA8DB0A256AE}" type="pres">
      <dgm:prSet presAssocID="{B1D9B3F4-6ED9-4338-B5BD-AB161068E8C5}" presName="parentText" presStyleLbl="node1" presStyleIdx="0" presStyleCnt="3">
        <dgm:presLayoutVars>
          <dgm:chMax val="0"/>
          <dgm:bulletEnabled val="1"/>
        </dgm:presLayoutVars>
      </dgm:prSet>
      <dgm:spPr/>
    </dgm:pt>
    <dgm:pt modelId="{ADA7446B-A23D-4756-9735-93191AC7ACFD}" type="pres">
      <dgm:prSet presAssocID="{C01B7A60-6F35-47F9-AA8D-6DD0E4214F29}" presName="spacer" presStyleCnt="0"/>
      <dgm:spPr/>
    </dgm:pt>
    <dgm:pt modelId="{89722232-CC7A-4F3F-A10F-359B83DDCB44}" type="pres">
      <dgm:prSet presAssocID="{906DBAD8-7651-4B08-9529-35D38D645211}" presName="parentText" presStyleLbl="node1" presStyleIdx="1" presStyleCnt="3">
        <dgm:presLayoutVars>
          <dgm:chMax val="0"/>
          <dgm:bulletEnabled val="1"/>
        </dgm:presLayoutVars>
      </dgm:prSet>
      <dgm:spPr/>
    </dgm:pt>
    <dgm:pt modelId="{484B6559-3F6F-4BAF-AD7C-899DA2E588BF}" type="pres">
      <dgm:prSet presAssocID="{B26294B9-0D5B-4A96-933B-00E931DF8649}" presName="spacer" presStyleCnt="0"/>
      <dgm:spPr/>
    </dgm:pt>
    <dgm:pt modelId="{D5A2983F-0E12-48BD-B076-55D64D3D3C3A}" type="pres">
      <dgm:prSet presAssocID="{2D036070-2C4F-4C68-8ECD-27BC3B1B2A2F}" presName="parentText" presStyleLbl="node1" presStyleIdx="2" presStyleCnt="3">
        <dgm:presLayoutVars>
          <dgm:chMax val="0"/>
          <dgm:bulletEnabled val="1"/>
        </dgm:presLayoutVars>
      </dgm:prSet>
      <dgm:spPr/>
    </dgm:pt>
  </dgm:ptLst>
  <dgm:cxnLst>
    <dgm:cxn modelId="{86C60525-2D66-465B-B056-8F0B45028C19}" type="presOf" srcId="{B1D9B3F4-6ED9-4338-B5BD-AB161068E8C5}" destId="{33BF7AB6-F9FA-4FF0-8789-DA8DB0A256AE}" srcOrd="0" destOrd="0" presId="urn:microsoft.com/office/officeart/2005/8/layout/vList2"/>
    <dgm:cxn modelId="{E931D561-9199-43E9-A633-F47FC7408B39}" type="presOf" srcId="{25C1F8DF-039A-4B5C-AC8C-63709C8D0C76}" destId="{21BC2798-15DB-4A96-A870-3A3ABFCDF39D}" srcOrd="0" destOrd="0" presId="urn:microsoft.com/office/officeart/2005/8/layout/vList2"/>
    <dgm:cxn modelId="{31675096-0652-4FDE-8150-8EA1C452491E}" type="presOf" srcId="{906DBAD8-7651-4B08-9529-35D38D645211}" destId="{89722232-CC7A-4F3F-A10F-359B83DDCB44}" srcOrd="0" destOrd="0" presId="urn:microsoft.com/office/officeart/2005/8/layout/vList2"/>
    <dgm:cxn modelId="{28EDAA9B-EFFE-4D14-B0C0-C63AD3A54E23}" srcId="{25C1F8DF-039A-4B5C-AC8C-63709C8D0C76}" destId="{906DBAD8-7651-4B08-9529-35D38D645211}" srcOrd="1" destOrd="0" parTransId="{F7945715-F56D-4DDF-BF54-23E600A837DA}" sibTransId="{B26294B9-0D5B-4A96-933B-00E931DF8649}"/>
    <dgm:cxn modelId="{2D6403BB-77C1-4A1B-8131-3E5D7D98CBF1}" srcId="{25C1F8DF-039A-4B5C-AC8C-63709C8D0C76}" destId="{2D036070-2C4F-4C68-8ECD-27BC3B1B2A2F}" srcOrd="2" destOrd="0" parTransId="{E38BAE9D-C787-4B60-BF90-D993D0F94980}" sibTransId="{8675A677-7C2F-4214-A9C9-FF58F7A9D02E}"/>
    <dgm:cxn modelId="{BFA1F6DC-E1AA-4E6A-8DAA-C6AE997143C4}" type="presOf" srcId="{2D036070-2C4F-4C68-8ECD-27BC3B1B2A2F}" destId="{D5A2983F-0E12-48BD-B076-55D64D3D3C3A}" srcOrd="0" destOrd="0" presId="urn:microsoft.com/office/officeart/2005/8/layout/vList2"/>
    <dgm:cxn modelId="{16F459F6-F367-4535-A0A3-2EF01FAC9766}" srcId="{25C1F8DF-039A-4B5C-AC8C-63709C8D0C76}" destId="{B1D9B3F4-6ED9-4338-B5BD-AB161068E8C5}" srcOrd="0" destOrd="0" parTransId="{1557AEB0-E09E-4C20-9A72-653F405CC891}" sibTransId="{C01B7A60-6F35-47F9-AA8D-6DD0E4214F29}"/>
    <dgm:cxn modelId="{A1C266F3-FA05-436B-98BC-3A0209326D9D}" type="presParOf" srcId="{21BC2798-15DB-4A96-A870-3A3ABFCDF39D}" destId="{33BF7AB6-F9FA-4FF0-8789-DA8DB0A256AE}" srcOrd="0" destOrd="0" presId="urn:microsoft.com/office/officeart/2005/8/layout/vList2"/>
    <dgm:cxn modelId="{FC6EDACE-DD26-40EC-89B3-54611A3A9B30}" type="presParOf" srcId="{21BC2798-15DB-4A96-A870-3A3ABFCDF39D}" destId="{ADA7446B-A23D-4756-9735-93191AC7ACFD}" srcOrd="1" destOrd="0" presId="urn:microsoft.com/office/officeart/2005/8/layout/vList2"/>
    <dgm:cxn modelId="{2FCCEE68-C707-4C8E-8B8E-226A444A46E9}" type="presParOf" srcId="{21BC2798-15DB-4A96-A870-3A3ABFCDF39D}" destId="{89722232-CC7A-4F3F-A10F-359B83DDCB44}" srcOrd="2" destOrd="0" presId="urn:microsoft.com/office/officeart/2005/8/layout/vList2"/>
    <dgm:cxn modelId="{77DA7BA7-5329-4A44-AA67-B68DB802F752}" type="presParOf" srcId="{21BC2798-15DB-4A96-A870-3A3ABFCDF39D}" destId="{484B6559-3F6F-4BAF-AD7C-899DA2E588BF}" srcOrd="3" destOrd="0" presId="urn:microsoft.com/office/officeart/2005/8/layout/vList2"/>
    <dgm:cxn modelId="{8B18F20F-CC4F-4ED0-825B-CF0899800F8A}" type="presParOf" srcId="{21BC2798-15DB-4A96-A870-3A3ABFCDF39D}" destId="{D5A2983F-0E12-48BD-B076-55D64D3D3C3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F7AB6-F9FA-4FF0-8789-DA8DB0A256AE}">
      <dsp:nvSpPr>
        <dsp:cNvPr id="0" name=""/>
        <dsp:cNvSpPr/>
      </dsp:nvSpPr>
      <dsp:spPr>
        <a:xfrm>
          <a:off x="0" y="15148"/>
          <a:ext cx="7559504" cy="1989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16 tävlingar genomfördes denna säsong </a:t>
          </a:r>
        </a:p>
      </dsp:txBody>
      <dsp:txXfrm>
        <a:off x="97095" y="112243"/>
        <a:ext cx="7365314" cy="1794810"/>
      </dsp:txXfrm>
    </dsp:sp>
    <dsp:sp modelId="{89722232-CC7A-4F3F-A10F-359B83DDCB44}">
      <dsp:nvSpPr>
        <dsp:cNvPr id="0" name=""/>
        <dsp:cNvSpPr/>
      </dsp:nvSpPr>
      <dsp:spPr>
        <a:xfrm>
          <a:off x="0" y="2148148"/>
          <a:ext cx="7559504" cy="19890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46 flitpris delades ut</a:t>
          </a:r>
        </a:p>
      </dsp:txBody>
      <dsp:txXfrm>
        <a:off x="97095" y="2245243"/>
        <a:ext cx="7365314" cy="1794810"/>
      </dsp:txXfrm>
    </dsp:sp>
    <dsp:sp modelId="{D5A2983F-0E12-48BD-B076-55D64D3D3C3A}">
      <dsp:nvSpPr>
        <dsp:cNvPr id="0" name=""/>
        <dsp:cNvSpPr/>
      </dsp:nvSpPr>
      <dsp:spPr>
        <a:xfrm>
          <a:off x="0" y="4281148"/>
          <a:ext cx="7559504" cy="19890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Totalt 242 deltagande </a:t>
          </a:r>
        </a:p>
      </dsp:txBody>
      <dsp:txXfrm>
        <a:off x="97095" y="4378243"/>
        <a:ext cx="7365314" cy="17948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B5CD0-6C4E-4C17-8655-948592069B75}" type="datetimeFigureOut">
              <a:rPr lang="sv-SE" smtClean="0"/>
              <a:t>2023-09-18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FB1754-6A37-40EB-A730-7EC2A2C6B173}" type="slidenum">
              <a:rPr lang="sv-SE" smtClean="0"/>
              <a:t>‹#›</a:t>
            </a:fld>
            <a:endParaRPr lang="sv-SE"/>
          </a:p>
        </p:txBody>
      </p:sp>
    </p:spTree>
    <p:extLst>
      <p:ext uri="{BB962C8B-B14F-4D97-AF65-F5344CB8AC3E}">
        <p14:creationId xmlns:p14="http://schemas.microsoft.com/office/powerpoint/2010/main" val="606361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lvl1pPr>
              <a:defRPr sz="1800"/>
            </a:lvl1pPr>
          </a:lstStyle>
          <a:p>
            <a:r>
              <a:t>praktiska pass särskilt uppskattat, önskan om förslag på ännu mer övningar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Pusha för utbildningar</a:t>
            </a:r>
          </a:p>
        </p:txBody>
      </p:sp>
      <p:sp>
        <p:nvSpPr>
          <p:cNvPr id="4" name="Platshållare för bildnummer 3"/>
          <p:cNvSpPr>
            <a:spLocks noGrp="1"/>
          </p:cNvSpPr>
          <p:nvPr>
            <p:ph type="sldNum" sz="quarter" idx="5"/>
          </p:nvPr>
        </p:nvSpPr>
        <p:spPr/>
        <p:txBody>
          <a:bodyPr/>
          <a:lstStyle/>
          <a:p>
            <a:fld id="{42AC9AE1-36C4-4F19-BE38-96591C690D25}" type="slidenum">
              <a:rPr lang="en-US" smtClean="0"/>
              <a:pPr/>
              <a:t>45</a:t>
            </a:fld>
            <a:endParaRPr lang="en-US"/>
          </a:p>
        </p:txBody>
      </p:sp>
    </p:spTree>
    <p:extLst>
      <p:ext uri="{BB962C8B-B14F-4D97-AF65-F5344CB8AC3E}">
        <p14:creationId xmlns:p14="http://schemas.microsoft.com/office/powerpoint/2010/main" val="103375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2F61FD-8857-BCEB-C983-293A19CE961F}"/>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19E2C51-7C7A-95F4-9B91-173BE2A864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321FE59-62B0-30B6-E858-D88CBFDBB03D}"/>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28777B64-FA82-B90C-3078-3C6B6895CB2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4B4CCE2-7ABB-F94B-940C-6EE35C2B509A}"/>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37015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7F3BE4-4CC9-7626-D460-7CCE0E95336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2684686-6184-0082-0B52-F4DC68BBD80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3551065-3777-FBE8-0C44-1C79E3143909}"/>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C2A5F674-DD31-6AC0-88BE-E2BEB25873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CE49460-C1A8-E533-C990-91DB638B7F1D}"/>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1699613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581A64-950F-5AB1-C9CE-EF63DE7EF8F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FB176ADA-1DD3-36E6-6756-DBB6AB1A1C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85EB94B-1082-E51E-1D21-9372F2B9B4D5}"/>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31B2EB3F-7A07-310D-EA1D-33A8553B0E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2EB5B21-C0D2-7EC5-EFC0-A1ED426DE923}"/>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1125864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160E24-C3FB-433F-31AB-BC441D64454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8C4C427-74BD-5F25-A188-3D58D3E9EA1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AF9FFF4-CAEA-0AD2-EB49-E99B2ADF441C}"/>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A3F715B2-01CA-291D-27FE-610F83D150DF}"/>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6" name="Platshållare för sidfot 5">
            <a:extLst>
              <a:ext uri="{FF2B5EF4-FFF2-40B4-BE49-F238E27FC236}">
                <a16:creationId xmlns:a16="http://schemas.microsoft.com/office/drawing/2014/main" id="{08C0D926-EF87-6B94-FA96-2A3807A3EBC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EBAE7FE-23F3-1AAA-07B4-49AFD99E1BA8}"/>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76292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117F61-8813-D413-3BFC-6E54D96B18A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F725E1F-0942-9753-D8E2-C60F27021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38A46ED-13C9-7304-5558-9A432137E22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8D9B92D-DD72-9085-9826-FD70028240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10FB4DD-2A44-8CF1-2BE4-FCFBD2BAA03C}"/>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840D5CF-EF2C-92BC-490E-DA1FC9232BB5}"/>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8" name="Platshållare för sidfot 7">
            <a:extLst>
              <a:ext uri="{FF2B5EF4-FFF2-40B4-BE49-F238E27FC236}">
                <a16:creationId xmlns:a16="http://schemas.microsoft.com/office/drawing/2014/main" id="{2947E48D-0101-5D65-0B92-C3FDAE238A8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6532593-72B0-83FE-E396-113583A15EA9}"/>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173952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21EE49-C249-B4FC-37BC-E495319C570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F92DE492-361C-77CD-5F70-72622DA7B832}"/>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4" name="Platshållare för sidfot 3">
            <a:extLst>
              <a:ext uri="{FF2B5EF4-FFF2-40B4-BE49-F238E27FC236}">
                <a16:creationId xmlns:a16="http://schemas.microsoft.com/office/drawing/2014/main" id="{237A44BC-DAB3-FCFD-36AB-F358087FA80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397FD0B-F24C-09DE-7EEE-8704BF2FB010}"/>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3022456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6D2D289-C3F9-B0FC-116A-BED680D407AA}"/>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3" name="Platshållare för sidfot 2">
            <a:extLst>
              <a:ext uri="{FF2B5EF4-FFF2-40B4-BE49-F238E27FC236}">
                <a16:creationId xmlns:a16="http://schemas.microsoft.com/office/drawing/2014/main" id="{60E04127-CE44-8416-5825-92AF6BA605EC}"/>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3BD6115-7C02-D31B-5171-781686845028}"/>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327994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76219B-F02A-4C7A-E58A-227A4B3D86C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16685A3-FEF1-FFFB-544A-90A614572D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D314424-9370-6C30-252D-1D6D791AAB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9DE0407-3DAE-9FBE-7E14-E37AB6047432}"/>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6" name="Platshållare för sidfot 5">
            <a:extLst>
              <a:ext uri="{FF2B5EF4-FFF2-40B4-BE49-F238E27FC236}">
                <a16:creationId xmlns:a16="http://schemas.microsoft.com/office/drawing/2014/main" id="{11FDB254-D6CF-22FF-0B0B-AA9507961A0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26181B0-3B1F-944D-DB05-8322FC66B712}"/>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1551541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937030-905C-0534-43BA-81FA3C40F38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772BC60-C1E3-6108-83E7-D10FDAF44E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3119D2D8-576B-DB9D-C862-A847C79FAD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674D939-D2F2-4353-D2D0-ED320A216B37}"/>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6" name="Platshållare för sidfot 5">
            <a:extLst>
              <a:ext uri="{FF2B5EF4-FFF2-40B4-BE49-F238E27FC236}">
                <a16:creationId xmlns:a16="http://schemas.microsoft.com/office/drawing/2014/main" id="{7D4866F2-665A-AC84-BDF8-415EEC2ACF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DDEFA75-09F6-7A70-9E06-BDF2EC8CF962}"/>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2991794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5E3E6C-1C21-2699-9532-F14CFDAE929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617F47E-1F83-87E1-CDD1-EB518EC1A74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311D6C-2FF9-0C63-2728-28058ABF4032}"/>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0899E0D3-6A77-651D-C2D0-E9F1475D112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04D54A2-24B2-BBE0-C83E-9C6CF71F498B}"/>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3469109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802912F-81D2-5BCF-9CC7-BB12A2D72A7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7893E98-D905-A23C-E17A-B6EC0369DF6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B6C35D5-CD8B-20DD-9BA1-8A303C58E408}"/>
              </a:ext>
            </a:extLst>
          </p:cNvPr>
          <p:cNvSpPr>
            <a:spLocks noGrp="1"/>
          </p:cNvSpPr>
          <p:nvPr>
            <p:ph type="dt" sz="half" idx="10"/>
          </p:nvPr>
        </p:nvSpPr>
        <p:spPr/>
        <p:txBody>
          <a:body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7B80F70E-4F73-5CCC-6BF2-5DC71BD2B04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7C8491-1F3F-376F-2FDF-666F7B28A22E}"/>
              </a:ext>
            </a:extLst>
          </p:cNvPr>
          <p:cNvSpPr>
            <a:spLocks noGrp="1"/>
          </p:cNvSpPr>
          <p:nvPr>
            <p:ph type="sldNum" sz="quarter" idx="12"/>
          </p:nvPr>
        </p:nvSpPr>
        <p:spPr/>
        <p:txBody>
          <a:bodyPr/>
          <a:lstStyle/>
          <a:p>
            <a:fld id="{FB2F8111-5F1F-46E3-AEBA-6276C2436BFB}" type="slidenum">
              <a:rPr lang="sv-SE" smtClean="0"/>
              <a:t>‹#›</a:t>
            </a:fld>
            <a:endParaRPr lang="sv-SE"/>
          </a:p>
        </p:txBody>
      </p:sp>
    </p:spTree>
    <p:extLst>
      <p:ext uri="{BB962C8B-B14F-4D97-AF65-F5344CB8AC3E}">
        <p14:creationId xmlns:p14="http://schemas.microsoft.com/office/powerpoint/2010/main" val="1759860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Skapare och datum"/>
          <p:cNvSpPr txBox="1">
            <a:spLocks noGrp="1"/>
          </p:cNvSpPr>
          <p:nvPr>
            <p:ph type="body" sz="quarter" idx="21" hasCustomPrompt="1"/>
          </p:nvPr>
        </p:nvSpPr>
        <p:spPr>
          <a:xfrm>
            <a:off x="609600" y="5993081"/>
            <a:ext cx="10972800" cy="302896"/>
          </a:xfrm>
          <a:prstGeom prst="rect">
            <a:avLst/>
          </a:prstGeom>
        </p:spPr>
        <p:txBody>
          <a:bodyPr/>
          <a:lstStyle>
            <a:lvl1pPr marL="0" indent="0" algn="ctr" defTabSz="404495">
              <a:lnSpc>
                <a:spcPct val="100000"/>
              </a:lnSpc>
              <a:spcBef>
                <a:spcPts val="0"/>
              </a:spcBef>
              <a:buSzTx/>
              <a:buNone/>
              <a:defRPr sz="1470" spc="-14">
                <a:latin typeface="Avenir Next Medium"/>
                <a:ea typeface="Avenir Next Medium"/>
                <a:cs typeface="Avenir Next Medium"/>
                <a:sym typeface="Avenir Next Medium"/>
              </a:defRPr>
            </a:lvl1pPr>
          </a:lstStyle>
          <a:p>
            <a:r>
              <a:t>Skapare och datum</a:t>
            </a:r>
          </a:p>
        </p:txBody>
      </p:sp>
      <p:sp>
        <p:nvSpPr>
          <p:cNvPr id="12" name="Presentationstitel"/>
          <p:cNvSpPr txBox="1">
            <a:spLocks noGrp="1"/>
          </p:cNvSpPr>
          <p:nvPr>
            <p:ph type="title" hasCustomPrompt="1"/>
          </p:nvPr>
        </p:nvSpPr>
        <p:spPr>
          <a:xfrm>
            <a:off x="609600" y="1771650"/>
            <a:ext cx="10972800" cy="2133600"/>
          </a:xfrm>
          <a:prstGeom prst="rect">
            <a:avLst/>
          </a:prstGeom>
        </p:spPr>
        <p:txBody>
          <a:bodyPr anchor="b"/>
          <a:lstStyle>
            <a:lvl1pPr>
              <a:defRPr sz="6400" spc="-64"/>
            </a:lvl1pPr>
          </a:lstStyle>
          <a:p>
            <a:r>
              <a:t>Presentations­titel</a:t>
            </a:r>
          </a:p>
        </p:txBody>
      </p:sp>
      <p:sp>
        <p:nvSpPr>
          <p:cNvPr id="13" name="Brödtext nivå ett…"/>
          <p:cNvSpPr txBox="1">
            <a:spLocks noGrp="1"/>
          </p:cNvSpPr>
          <p:nvPr>
            <p:ph type="body" sz="quarter" idx="1" hasCustomPrompt="1"/>
          </p:nvPr>
        </p:nvSpPr>
        <p:spPr>
          <a:xfrm>
            <a:off x="609600" y="3783790"/>
            <a:ext cx="10972800" cy="1125297"/>
          </a:xfrm>
          <a:prstGeom prst="rect">
            <a:avLst/>
          </a:prstGeom>
        </p:spPr>
        <p:txBody>
          <a:bodyPr/>
          <a:lstStyle>
            <a:lvl1pPr marL="0" indent="0" algn="ctr" defTabSz="412750">
              <a:lnSpc>
                <a:spcPct val="100000"/>
              </a:lnSpc>
              <a:spcBef>
                <a:spcPts val="0"/>
              </a:spcBef>
              <a:buSzTx/>
              <a:buNone/>
              <a:defRPr sz="3000" spc="-30">
                <a:latin typeface="Avenir Next Demi Bold"/>
                <a:ea typeface="Avenir Next Demi Bold"/>
                <a:cs typeface="Avenir Next Demi Bold"/>
                <a:sym typeface="Avenir Next Demi Bold"/>
              </a:defRPr>
            </a:lvl1pPr>
            <a:lvl2pPr marL="0" indent="228600" algn="ctr" defTabSz="412750">
              <a:lnSpc>
                <a:spcPct val="100000"/>
              </a:lnSpc>
              <a:spcBef>
                <a:spcPts val="0"/>
              </a:spcBef>
              <a:buSzTx/>
              <a:buNone/>
              <a:defRPr sz="3000" spc="-30">
                <a:latin typeface="Avenir Next Demi Bold"/>
                <a:ea typeface="Avenir Next Demi Bold"/>
                <a:cs typeface="Avenir Next Demi Bold"/>
                <a:sym typeface="Avenir Next Demi Bold"/>
              </a:defRPr>
            </a:lvl2pPr>
            <a:lvl3pPr marL="0" indent="457200" algn="ctr" defTabSz="412750">
              <a:lnSpc>
                <a:spcPct val="100000"/>
              </a:lnSpc>
              <a:spcBef>
                <a:spcPts val="0"/>
              </a:spcBef>
              <a:buSzTx/>
              <a:buNone/>
              <a:defRPr sz="3000" spc="-30">
                <a:latin typeface="Avenir Next Demi Bold"/>
                <a:ea typeface="Avenir Next Demi Bold"/>
                <a:cs typeface="Avenir Next Demi Bold"/>
                <a:sym typeface="Avenir Next Demi Bold"/>
              </a:defRPr>
            </a:lvl3pPr>
            <a:lvl4pPr marL="0" indent="685800" algn="ctr" defTabSz="412750">
              <a:lnSpc>
                <a:spcPct val="100000"/>
              </a:lnSpc>
              <a:spcBef>
                <a:spcPts val="0"/>
              </a:spcBef>
              <a:buSzTx/>
              <a:buNone/>
              <a:defRPr sz="3000" spc="-30">
                <a:latin typeface="Avenir Next Demi Bold"/>
                <a:ea typeface="Avenir Next Demi Bold"/>
                <a:cs typeface="Avenir Next Demi Bold"/>
                <a:sym typeface="Avenir Next Demi Bold"/>
              </a:defRPr>
            </a:lvl4pPr>
            <a:lvl5pPr marL="0" indent="914400" algn="ctr" defTabSz="412750">
              <a:lnSpc>
                <a:spcPct val="100000"/>
              </a:lnSpc>
              <a:spcBef>
                <a:spcPts val="0"/>
              </a:spcBef>
              <a:buSzTx/>
              <a:buNone/>
              <a:defRPr sz="3000" spc="-30">
                <a:latin typeface="Avenir Next Demi Bold"/>
                <a:ea typeface="Avenir Next Demi Bold"/>
                <a:cs typeface="Avenir Next Demi Bold"/>
                <a:sym typeface="Avenir Next Demi Bold"/>
              </a:defRPr>
            </a:lvl5pPr>
          </a:lstStyle>
          <a:p>
            <a:r>
              <a:t>Presentations­undertitel</a:t>
            </a:r>
          </a:p>
          <a:p>
            <a:pPr lvl="1"/>
            <a:endParaRPr/>
          </a:p>
          <a:p>
            <a:pPr lvl="2"/>
            <a:endParaRPr/>
          </a:p>
          <a:p>
            <a:pPr lvl="3"/>
            <a:endParaRPr/>
          </a:p>
          <a:p>
            <a:pPr lvl="4"/>
            <a:endParaRPr/>
          </a:p>
        </p:txBody>
      </p:sp>
      <p:sp>
        <p:nvSpPr>
          <p:cNvPr id="14" name="Diabildsnummer"/>
          <p:cNvSpPr txBox="1">
            <a:spLocks noGrp="1"/>
          </p:cNvSpPr>
          <p:nvPr>
            <p:ph type="sldNum" sz="quarter" idx="2"/>
          </p:nvPr>
        </p:nvSpPr>
        <p:spPr>
          <a:xfrm>
            <a:off x="5995670" y="6342380"/>
            <a:ext cx="204471" cy="22225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226988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42" name="Diabildstitel"/>
          <p:cNvSpPr txBox="1">
            <a:spLocks noGrp="1"/>
          </p:cNvSpPr>
          <p:nvPr>
            <p:ph type="title" hasCustomPrompt="1"/>
          </p:nvPr>
        </p:nvSpPr>
        <p:spPr>
          <a:prstGeom prst="rect">
            <a:avLst/>
          </a:prstGeom>
        </p:spPr>
        <p:txBody>
          <a:bodyPr/>
          <a:lstStyle/>
          <a:p>
            <a:r>
              <a:t>Diabilds­titel</a:t>
            </a:r>
          </a:p>
        </p:txBody>
      </p:sp>
      <p:sp>
        <p:nvSpPr>
          <p:cNvPr id="43" name="Brödtext nivå ett…"/>
          <p:cNvSpPr txBox="1">
            <a:spLocks noGrp="1"/>
          </p:cNvSpPr>
          <p:nvPr>
            <p:ph type="body" idx="1" hasCustomPrompt="1"/>
          </p:nvPr>
        </p:nvSpPr>
        <p:spPr>
          <a:prstGeom prst="rect">
            <a:avLst/>
          </a:prstGeom>
        </p:spPr>
        <p:txBody>
          <a:bodyPr/>
          <a:lstStyle/>
          <a:p>
            <a:r>
              <a:t>Diabildspunkttext</a:t>
            </a:r>
          </a:p>
          <a:p>
            <a:pPr lvl="1"/>
            <a:endParaRPr/>
          </a:p>
          <a:p>
            <a:pPr lvl="2"/>
            <a:endParaRPr/>
          </a:p>
          <a:p>
            <a:pPr lvl="3"/>
            <a:endParaRPr/>
          </a:p>
          <a:p>
            <a:pPr lvl="4"/>
            <a:endParaRPr/>
          </a:p>
        </p:txBody>
      </p:sp>
      <p:sp>
        <p:nvSpPr>
          <p:cNvPr id="44" name="Diabildsundertitel"/>
          <p:cNvSpPr txBox="1">
            <a:spLocks noGrp="1"/>
          </p:cNvSpPr>
          <p:nvPr>
            <p:ph type="body" sz="quarter" idx="21" hasCustomPrompt="1"/>
          </p:nvPr>
        </p:nvSpPr>
        <p:spPr>
          <a:xfrm>
            <a:off x="609600" y="1192324"/>
            <a:ext cx="10972801" cy="416307"/>
          </a:xfrm>
          <a:prstGeom prst="rect">
            <a:avLst/>
          </a:prstGeom>
        </p:spPr>
        <p:txBody>
          <a:bodyPr/>
          <a:lstStyle>
            <a:lvl1pPr marL="0" indent="0" algn="ctr" defTabSz="396240">
              <a:lnSpc>
                <a:spcPct val="100000"/>
              </a:lnSpc>
              <a:spcBef>
                <a:spcPts val="0"/>
              </a:spcBef>
              <a:buSzTx/>
              <a:buNone/>
              <a:defRPr sz="2112" spc="-21">
                <a:latin typeface="Avenir Next Demi Bold"/>
                <a:ea typeface="Avenir Next Demi Bold"/>
                <a:cs typeface="Avenir Next Demi Bold"/>
                <a:sym typeface="Avenir Next Demi Bold"/>
              </a:defRPr>
            </a:lvl1pPr>
          </a:lstStyle>
          <a:p>
            <a:r>
              <a:t>Diabildsundertitel</a:t>
            </a:r>
          </a:p>
        </p:txBody>
      </p:sp>
      <p:sp>
        <p:nvSpPr>
          <p:cNvPr id="4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01017570"/>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Kapitelrubri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B9F619-39A7-A548-BB1E-5C354D9BB7CC}"/>
              </a:ext>
            </a:extLst>
          </p:cNvPr>
          <p:cNvSpPr>
            <a:spLocks noGrp="1"/>
          </p:cNvSpPr>
          <p:nvPr>
            <p:ph type="title"/>
          </p:nvPr>
        </p:nvSpPr>
        <p:spPr>
          <a:xfrm>
            <a:off x="1162904" y="2115131"/>
            <a:ext cx="7639538" cy="1851852"/>
          </a:xfrm>
        </p:spPr>
        <p:txBody>
          <a:bodyPr anchor="t" anchorCtr="0"/>
          <a:lstStyle>
            <a:lvl1pPr algn="l">
              <a:defRPr sz="5400">
                <a:solidFill>
                  <a:schemeClr val="bg1"/>
                </a:solidFill>
              </a:defRPr>
            </a:lvl1pPr>
          </a:lstStyle>
          <a:p>
            <a:r>
              <a:rPr lang="sv-SE"/>
              <a:t>Klicka här för att ändra mall för rubrikformat</a:t>
            </a:r>
            <a:endParaRPr lang="sv-SE" dirty="0"/>
          </a:p>
        </p:txBody>
      </p:sp>
      <p:pic>
        <p:nvPicPr>
          <p:cNvPr id="6" name="Bildobjekt 5">
            <a:extLst>
              <a:ext uri="{FF2B5EF4-FFF2-40B4-BE49-F238E27FC236}">
                <a16:creationId xmlns:a16="http://schemas.microsoft.com/office/drawing/2014/main" id="{8113EED2-CE2F-4040-B5D7-7B898126417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4134938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Enradig rubrik och innehåll -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dirty="0"/>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632650"/>
            <a:ext cx="7639050" cy="3300413"/>
          </a:xfrm>
        </p:spPr>
        <p:txBody>
          <a:bodyPr/>
          <a:lstStyle>
            <a:lvl1pPr>
              <a:spcBef>
                <a:spcPts val="700"/>
              </a:spcBef>
              <a:spcAft>
                <a:spcPts val="0"/>
              </a:spcAft>
              <a:buClr>
                <a:schemeClr val="accent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pic>
        <p:nvPicPr>
          <p:cNvPr id="5" name="Bildobjekt 4">
            <a:extLst>
              <a:ext uri="{FF2B5EF4-FFF2-40B4-BE49-F238E27FC236}">
                <a16:creationId xmlns:a16="http://schemas.microsoft.com/office/drawing/2014/main" id="{35C7BDCC-8E54-46E1-8C3D-D5F2BACE13B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712542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Tvåradig rubrik och innehåll - v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9CD6D4D4-DA7E-404D-95C3-350C762D740D}"/>
              </a:ext>
            </a:extLst>
          </p:cNvPr>
          <p:cNvSpPr>
            <a:spLocks noGrp="1" noChangeArrowheads="1"/>
          </p:cNvSpPr>
          <p:nvPr>
            <p:ph type="title"/>
          </p:nvPr>
        </p:nvSpPr>
        <p:spPr bwMode="auto">
          <a:xfrm>
            <a:off x="1169779" y="1365736"/>
            <a:ext cx="763953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nSpc>
                <a:spcPct val="90000"/>
              </a:lnSpc>
              <a:defRPr sz="5400">
                <a:solidFill>
                  <a:schemeClr val="tx1"/>
                </a:solidFill>
              </a:defRPr>
            </a:lvl1pPr>
          </a:lstStyle>
          <a:p>
            <a:pPr lvl="0"/>
            <a:r>
              <a:rPr lang="sv-SE"/>
              <a:t>Klicka här för att ändra mall för rubrikformat</a:t>
            </a:r>
            <a:endParaRPr lang="en-US" dirty="0"/>
          </a:p>
        </p:txBody>
      </p:sp>
      <p:sp>
        <p:nvSpPr>
          <p:cNvPr id="16" name="Platshållare för text 15">
            <a:extLst>
              <a:ext uri="{FF2B5EF4-FFF2-40B4-BE49-F238E27FC236}">
                <a16:creationId xmlns:a16="http://schemas.microsoft.com/office/drawing/2014/main" id="{CC9FB782-90DE-0B41-B09D-B5F0BA3AEAD1}"/>
              </a:ext>
            </a:extLst>
          </p:cNvPr>
          <p:cNvSpPr>
            <a:spLocks noGrp="1"/>
          </p:cNvSpPr>
          <p:nvPr>
            <p:ph type="body" sz="quarter" idx="10"/>
          </p:nvPr>
        </p:nvSpPr>
        <p:spPr>
          <a:xfrm>
            <a:off x="1169988" y="2992580"/>
            <a:ext cx="7639050" cy="2743054"/>
          </a:xfrm>
        </p:spPr>
        <p:txBody>
          <a:bodyPr/>
          <a:lstStyle>
            <a:lvl1pPr>
              <a:spcBef>
                <a:spcPts val="700"/>
              </a:spcBef>
              <a:spcAft>
                <a:spcPts val="0"/>
              </a:spcAft>
              <a:buClr>
                <a:schemeClr val="accent2"/>
              </a:buClr>
              <a:defRPr sz="2800">
                <a:solidFill>
                  <a:schemeClr val="tx1"/>
                </a:solidFill>
              </a:defRPr>
            </a:lvl1pPr>
            <a:lvl2pPr marL="648000" indent="-288000">
              <a:spcBef>
                <a:spcPts val="0"/>
              </a:spcBef>
              <a:defRPr sz="2200" baseline="0">
                <a:solidFill>
                  <a:schemeClr val="tx1"/>
                </a:solidFill>
              </a:defRPr>
            </a:lvl2pPr>
            <a:lvl3pPr marL="864000" indent="-208800">
              <a:spcBef>
                <a:spcPts val="200"/>
              </a:spcBef>
              <a:defRPr lang="sv-SE" sz="2000" dirty="0">
                <a:solidFill>
                  <a:schemeClr val="accent2"/>
                </a:solidFill>
                <a:latin typeface="+mn-lt"/>
                <a:ea typeface="+mn-ea"/>
              </a:defRPr>
            </a:lvl3pPr>
            <a:lvl4pPr marL="1080000" indent="-201600">
              <a:spcBef>
                <a:spcPts val="200"/>
              </a:spcBef>
              <a:defRPr lang="sv-SE" sz="1400" dirty="0">
                <a:solidFill>
                  <a:schemeClr val="accent2"/>
                </a:solidFill>
                <a:latin typeface="+mn-lt"/>
                <a:ea typeface="+mn-ea"/>
              </a:defRPr>
            </a:lvl4pPr>
            <a:lvl5pPr marL="0" indent="0">
              <a:spcBef>
                <a:spcPts val="0"/>
              </a:spcBef>
              <a:buNone/>
              <a:defRPr lang="sv-SE" sz="2200" dirty="0">
                <a:solidFill>
                  <a:schemeClr val="tx1"/>
                </a:solidFill>
                <a:latin typeface="+mn-lt"/>
                <a:ea typeface="+mn-ea"/>
              </a:defRPr>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pic>
        <p:nvPicPr>
          <p:cNvPr id="5" name="Bildobjekt 4">
            <a:extLst>
              <a:ext uri="{FF2B5EF4-FFF2-40B4-BE49-F238E27FC236}">
                <a16:creationId xmlns:a16="http://schemas.microsoft.com/office/drawing/2014/main" id="{428FAA4B-ED1B-4451-9607-81589F82DB2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8000" y="5635546"/>
            <a:ext cx="633974" cy="860907"/>
          </a:xfrm>
          <a:prstGeom prst="rect">
            <a:avLst/>
          </a:prstGeom>
        </p:spPr>
      </p:pic>
    </p:spTree>
    <p:extLst>
      <p:ext uri="{BB962C8B-B14F-4D97-AF65-F5344CB8AC3E}">
        <p14:creationId xmlns:p14="http://schemas.microsoft.com/office/powerpoint/2010/main" val="1667100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0D84392-CB47-FEA6-C401-64B9944E5B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34544B9-A5AC-6895-A5E2-78BBB81431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CA6955F-8D22-7155-F18E-9C02F2B1B0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9187E-5F54-4002-A9B2-407E2684DD87}" type="datetimeFigureOut">
              <a:rPr lang="sv-SE" smtClean="0"/>
              <a:t>2023-09-18</a:t>
            </a:fld>
            <a:endParaRPr lang="sv-SE"/>
          </a:p>
        </p:txBody>
      </p:sp>
      <p:sp>
        <p:nvSpPr>
          <p:cNvPr id="5" name="Platshållare för sidfot 4">
            <a:extLst>
              <a:ext uri="{FF2B5EF4-FFF2-40B4-BE49-F238E27FC236}">
                <a16:creationId xmlns:a16="http://schemas.microsoft.com/office/drawing/2014/main" id="{1EEF439E-EB3F-82BC-2F59-75DA995D78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83318DE4-548E-AE25-2194-4065D0B302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F8111-5F1F-46E3-AEBA-6276C2436BFB}" type="slidenum">
              <a:rPr lang="sv-SE" smtClean="0"/>
              <a:t>‹#›</a:t>
            </a:fld>
            <a:endParaRPr lang="sv-SE"/>
          </a:p>
        </p:txBody>
      </p:sp>
    </p:spTree>
    <p:extLst>
      <p:ext uri="{BB962C8B-B14F-4D97-AF65-F5344CB8AC3E}">
        <p14:creationId xmlns:p14="http://schemas.microsoft.com/office/powerpoint/2010/main" val="2345804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kidor.com/download/18.293f37718721e15d8983ff/1679928438446/230327_Info%20ans%C3%B6kan%2023-24.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groups/107289219347922/" TargetMode="External"/><Relationship Id="rId2" Type="http://schemas.openxmlformats.org/officeDocument/2006/relationships/hyperlink" Target="https://vasterbotten.skidor.com/sec/UI/CMS/~/link/8b4f33f73d29481db5b162098f3bff92.aspx" TargetMode="External"/><Relationship Id="rId1" Type="http://schemas.openxmlformats.org/officeDocument/2006/relationships/slideLayout" Target="../slideLayouts/slideLayout2.xml"/><Relationship Id="rId4" Type="http://schemas.openxmlformats.org/officeDocument/2006/relationships/hyperlink" Target="https://www.instagram.com/vsfungaledare/"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vasterbotten.skidor.com/Grenar/Langdakning" TargetMode="External"/><Relationship Id="rId2" Type="http://schemas.openxmlformats.org/officeDocument/2006/relationships/hyperlink" Target="http://www.skidor.com/Grenar/langdakning/Utbildning/" TargetMode="Externa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hyperlink" Target="https://utbildning.skidor.com/"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hyperlink" Target="https://www.skidor.com/idrotter/langdakning/utbildning/vara-utbildningar/introduktionsutbildningen-langskidaknin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skidor.com/idrotter/langdakning/utbildning/utbildningshelgen" TargetMode="Externa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hyperlink" Target="https://www.skidor.com/grenar/langdakning/utbildning/folkbildningiforening" TargetMode="Externa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mailto:amattssn@gmail.com" TargetMode="External"/><Relationship Id="rId2" Type="http://schemas.openxmlformats.org/officeDocument/2006/relationships/hyperlink" Target="mailto:anders.strid@skidor.com" TargetMode="Externa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44.xml.rels><?xml version="1.0" encoding="UTF-8" standalone="yes"?>
<Relationships xmlns="http://schemas.openxmlformats.org/package/2006/relationships"><Relationship Id="rId3" Type="http://schemas.openxmlformats.org/officeDocument/2006/relationships/hyperlink" Target="https://www.skidor.com/idrotter/langdakning/utbildning/vara-utbildningar/alla-kan-valla" TargetMode="External"/><Relationship Id="rId2" Type="http://schemas.openxmlformats.org/officeDocument/2006/relationships/slideLayout" Target="../slideLayouts/slideLayout15.xml"/><Relationship Id="rId1" Type="http://schemas.openxmlformats.org/officeDocument/2006/relationships/tags" Target="../tags/tag4.x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tags" Target="../tags/tag5.xml"/><Relationship Id="rId5" Type="http://schemas.openxmlformats.org/officeDocument/2006/relationships/hyperlink" Target="https://www.skidor.com/idrotter/langdakning/utbildning/idrottens-utbildningsplattform" TargetMode="Externa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ta.skidor.com/AdminSite/EditEvent.aspx?EventID=13786&amp;fromwhere=1&amp;placeValuesBeforeTB_=savedValues&amp;TB_iframe=true&amp;height=420&amp;width=720&amp;modal=true" TargetMode="External"/><Relationship Id="rId13" Type="http://schemas.openxmlformats.org/officeDocument/2006/relationships/hyperlink" Target="https://ta.skidor.com/AdminSite/EditEvent.aspx?EventID=13757&amp;fromwhere=1&amp;placeValuesBeforeTB_=savedValues&amp;TB_iframe=true&amp;height=420&amp;width=720&amp;modal=true" TargetMode="External"/><Relationship Id="rId3" Type="http://schemas.openxmlformats.org/officeDocument/2006/relationships/hyperlink" Target="https://ta.skidor.com/AdminSite/EditEvent.aspx?EventID=13784&amp;fromwhere=1&amp;placeValuesBeforeTB_=savedValues&amp;TB_iframe=true&amp;height=420&amp;width=720&amp;modal=true" TargetMode="External"/><Relationship Id="rId7" Type="http://schemas.openxmlformats.org/officeDocument/2006/relationships/hyperlink" Target="https://ta.skidor.com/AdminSite/EditEvent.aspx?EventID=13785&amp;fromwhere=1&amp;placeValuesBeforeTB_=savedValues&amp;TB_iframe=true&amp;height=420&amp;width=720&amp;modal=true" TargetMode="External"/><Relationship Id="rId12" Type="http://schemas.openxmlformats.org/officeDocument/2006/relationships/hyperlink" Target="https://ta.skidor.com/AdminSite/EditEvent.aspx?EventID=13788&amp;fromwhere=1&amp;placeValuesBeforeTB_=savedValues&amp;TB_iframe=true&amp;height=420&amp;width=720&amp;modal=true" TargetMode="External"/><Relationship Id="rId2" Type="http://schemas.openxmlformats.org/officeDocument/2006/relationships/hyperlink" Target="https://ta.skidor.com/AdminSite/EditEvent.aspx?EventID=13783&amp;fromwhere=1&amp;placeValuesBeforeTB_=savedValues&amp;TB_iframe=true&amp;height=420&amp;width=720&amp;modal=true" TargetMode="External"/><Relationship Id="rId1" Type="http://schemas.openxmlformats.org/officeDocument/2006/relationships/slideLayout" Target="../slideLayouts/slideLayout1.xml"/><Relationship Id="rId6" Type="http://schemas.openxmlformats.org/officeDocument/2006/relationships/hyperlink" Target="https://ta.skidor.com/AdminSite/EditEvent.aspx?EventID=13703&amp;fromwhere=1&amp;placeValuesBeforeTB_=savedValues&amp;TB_iframe=true&amp;height=420&amp;width=720&amp;modal=true" TargetMode="External"/><Relationship Id="rId11" Type="http://schemas.openxmlformats.org/officeDocument/2006/relationships/hyperlink" Target="https://ta.skidor.com/AdminSite/EditEvent.aspx?EventID=13734&amp;fromwhere=1&amp;placeValuesBeforeTB_=savedValues&amp;TB_iframe=true&amp;height=420&amp;width=720&amp;modal=true" TargetMode="External"/><Relationship Id="rId5" Type="http://schemas.openxmlformats.org/officeDocument/2006/relationships/hyperlink" Target="https://ta.skidor.com/AdminSite/EditEvent.aspx?EventID=13845&amp;fromwhere=1&amp;placeValuesBeforeTB_=savedValues&amp;TB_iframe=true&amp;height=420&amp;width=720&amp;modal=true" TargetMode="External"/><Relationship Id="rId15" Type="http://schemas.openxmlformats.org/officeDocument/2006/relationships/image" Target="../media/image18.png"/><Relationship Id="rId10" Type="http://schemas.openxmlformats.org/officeDocument/2006/relationships/hyperlink" Target="https://ta.skidor.com/AdminSite/EditEvent.aspx?EventID=13713&amp;fromwhere=1&amp;placeValuesBeforeTB_=savedValues&amp;TB_iframe=true&amp;height=420&amp;width=720&amp;modal=true" TargetMode="External"/><Relationship Id="rId4" Type="http://schemas.openxmlformats.org/officeDocument/2006/relationships/hyperlink" Target="https://ta.skidor.com/AdminSite/EditEvent.aspx?EventID=13758&amp;fromwhere=1&amp;placeValuesBeforeTB_=savedValues&amp;TB_iframe=true&amp;height=420&amp;width=720&amp;modal=true" TargetMode="External"/><Relationship Id="rId9" Type="http://schemas.openxmlformats.org/officeDocument/2006/relationships/hyperlink" Target="https://ta.skidor.com/AdminSite/EditEvent.aspx?EventID=13711&amp;fromwhere=1&amp;placeValuesBeforeTB_=savedValues&amp;TB_iframe=true&amp;height=420&amp;width=720&amp;modal=true" TargetMode="External"/><Relationship Id="rId14" Type="http://schemas.openxmlformats.org/officeDocument/2006/relationships/hyperlink" Target="https://ta.skidor.com/AdminSite/EditEvent.aspx?EventID=13778&amp;fromwhere=1&amp;placeValuesBeforeTB_=savedValues&amp;TB_iframe=true&amp;height=420&amp;width=720&amp;modal=true"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skidor.com/download/18.2727069018813bdc2418aa0a/1684333450851/230517%20Rekommendation%20reng%C3%B6ring%20fluorvalla.pdf" TargetMode="External"/><Relationship Id="rId2" Type="http://schemas.openxmlformats.org/officeDocument/2006/relationships/hyperlink" Target="https://www.skidor.com/for-foreningar/driva-forening/hallbarhet/fluorfri-verksamhet" TargetMode="External"/><Relationship Id="rId1" Type="http://schemas.openxmlformats.org/officeDocument/2006/relationships/slideLayout" Target="../slideLayouts/slideLayout2.xml"/><Relationship Id="rId4" Type="http://schemas.openxmlformats.org/officeDocument/2006/relationships/hyperlink" Target="https://www.fis-ski.com/inside-fis/document-library/fluor-wax-information"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4">
            <a:extLst>
              <a:ext uri="{FF2B5EF4-FFF2-40B4-BE49-F238E27FC236}">
                <a16:creationId xmlns:a16="http://schemas.microsoft.com/office/drawing/2014/main" id="{E32323E6-90EA-1AD1-A0D2-49931E819B5F}"/>
              </a:ext>
            </a:extLst>
          </p:cNvPr>
          <p:cNvPicPr>
            <a:picLocks noChangeAspect="1"/>
          </p:cNvPicPr>
          <p:nvPr/>
        </p:nvPicPr>
        <p:blipFill rotWithShape="1">
          <a:blip r:embed="rId2"/>
          <a:srcRect t="15730"/>
          <a:stretch/>
        </p:blipFill>
        <p:spPr>
          <a:xfrm>
            <a:off x="20" y="10"/>
            <a:ext cx="12191981" cy="6857990"/>
          </a:xfrm>
          <a:prstGeom prst="rect">
            <a:avLst/>
          </a:prstGeom>
        </p:spPr>
      </p:pic>
      <p:sp>
        <p:nvSpPr>
          <p:cNvPr id="2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6C9D98E9-E96A-DCC0-8413-2D0DFE9EBDCD}"/>
              </a:ext>
            </a:extLst>
          </p:cNvPr>
          <p:cNvSpPr>
            <a:spLocks noGrp="1"/>
          </p:cNvSpPr>
          <p:nvPr>
            <p:ph type="ctrTitle"/>
          </p:nvPr>
        </p:nvSpPr>
        <p:spPr>
          <a:xfrm>
            <a:off x="404553" y="3091928"/>
            <a:ext cx="9078562" cy="2387600"/>
          </a:xfrm>
        </p:spPr>
        <p:txBody>
          <a:bodyPr>
            <a:normAutofit/>
          </a:bodyPr>
          <a:lstStyle/>
          <a:p>
            <a:pPr algn="l"/>
            <a:r>
              <a:rPr lang="sv-SE" sz="6600"/>
              <a:t>Skidting</a:t>
            </a:r>
          </a:p>
        </p:txBody>
      </p:sp>
      <p:sp>
        <p:nvSpPr>
          <p:cNvPr id="22"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rubrik 2">
            <a:extLst>
              <a:ext uri="{FF2B5EF4-FFF2-40B4-BE49-F238E27FC236}">
                <a16:creationId xmlns:a16="http://schemas.microsoft.com/office/drawing/2014/main" id="{A03CDF45-EC9E-D4B5-8E84-71EACE1D40DC}"/>
              </a:ext>
            </a:extLst>
          </p:cNvPr>
          <p:cNvSpPr>
            <a:spLocks noGrp="1"/>
          </p:cNvSpPr>
          <p:nvPr>
            <p:ph type="subTitle" idx="1"/>
          </p:nvPr>
        </p:nvSpPr>
        <p:spPr>
          <a:xfrm>
            <a:off x="404553" y="5624945"/>
            <a:ext cx="9078562" cy="592975"/>
          </a:xfrm>
        </p:spPr>
        <p:txBody>
          <a:bodyPr anchor="ctr">
            <a:normAutofit/>
          </a:bodyPr>
          <a:lstStyle/>
          <a:p>
            <a:pPr algn="l"/>
            <a:r>
              <a:rPr lang="sv-SE" sz="1300" dirty="0"/>
              <a:t>Västerbottens skidförbund </a:t>
            </a:r>
            <a:r>
              <a:rPr lang="sv-SE" sz="1300" strike="sngStrike" dirty="0"/>
              <a:t>13-14 maj 2023 i Storuman </a:t>
            </a:r>
            <a:r>
              <a:rPr lang="sv-SE" sz="1300" dirty="0"/>
              <a:t>16 september 2023 i Lycksele</a:t>
            </a:r>
          </a:p>
          <a:p>
            <a:pPr algn="l"/>
            <a:r>
              <a:rPr lang="sv-SE" sz="1300" dirty="0"/>
              <a:t>LK 2023</a:t>
            </a:r>
          </a:p>
        </p:txBody>
      </p:sp>
    </p:spTree>
    <p:extLst>
      <p:ext uri="{BB962C8B-B14F-4D97-AF65-F5344CB8AC3E}">
        <p14:creationId xmlns:p14="http://schemas.microsoft.com/office/powerpoint/2010/main" val="58990663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6D2D304-38CF-49A2-9BFB-732DE3915825}"/>
              </a:ext>
            </a:extLst>
          </p:cNvPr>
          <p:cNvSpPr>
            <a:spLocks noGrp="1"/>
          </p:cNvSpPr>
          <p:nvPr>
            <p:ph type="title"/>
          </p:nvPr>
        </p:nvSpPr>
        <p:spPr>
          <a:xfrm>
            <a:off x="686834" y="1153572"/>
            <a:ext cx="3200400" cy="4461163"/>
          </a:xfrm>
        </p:spPr>
        <p:txBody>
          <a:bodyPr vert="horz" lIns="91440" tIns="45720" rIns="91440" bIns="45720" rtlCol="0">
            <a:normAutofit/>
          </a:bodyPr>
          <a:lstStyle/>
          <a:p>
            <a:r>
              <a:rPr lang="en-US" kern="1200">
                <a:solidFill>
                  <a:srgbClr val="FFFFFF"/>
                </a:solidFill>
                <a:latin typeface="+mj-lt"/>
                <a:ea typeface="+mj-ea"/>
                <a:cs typeface="+mj-cs"/>
              </a:rPr>
              <a:t>Stipendiater</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79B2AC7B-D0C4-0AFC-BECE-D8BBD614687C}"/>
              </a:ext>
            </a:extLst>
          </p:cNvPr>
          <p:cNvSpPr>
            <a:spLocks noGrp="1"/>
          </p:cNvSpPr>
          <p:nvPr>
            <p:ph idx="1"/>
          </p:nvPr>
        </p:nvSpPr>
        <p:spPr>
          <a:xfrm>
            <a:off x="4447308" y="591344"/>
            <a:ext cx="6906491" cy="5585619"/>
          </a:xfrm>
        </p:spPr>
        <p:txBody>
          <a:bodyPr anchor="ctr">
            <a:normAutofit/>
          </a:bodyPr>
          <a:lstStyle/>
          <a:p>
            <a:pPr marL="0" indent="0">
              <a:buNone/>
            </a:pPr>
            <a:r>
              <a:rPr lang="sv-SE" dirty="0"/>
              <a:t>I år vill vi uppmärksamma: </a:t>
            </a:r>
          </a:p>
          <a:p>
            <a:pPr marL="0" indent="0">
              <a:buNone/>
            </a:pPr>
            <a:r>
              <a:rPr lang="sv-SE" dirty="0"/>
              <a:t>Arvid Nordin Lycksele IF</a:t>
            </a:r>
          </a:p>
          <a:p>
            <a:pPr marL="0" indent="0">
              <a:buNone/>
            </a:pPr>
            <a:r>
              <a:rPr lang="sv-SE" dirty="0"/>
              <a:t>Nea Seiger Skellefteå SK</a:t>
            </a:r>
          </a:p>
          <a:p>
            <a:pPr marL="0" indent="0">
              <a:buNone/>
            </a:pPr>
            <a:r>
              <a:rPr lang="sv-SE" dirty="0"/>
              <a:t>Med vårt ungdomsstipendium </a:t>
            </a:r>
          </a:p>
          <a:p>
            <a:pPr marL="0" indent="0">
              <a:buNone/>
            </a:pPr>
            <a:endParaRPr lang="sv-SE" dirty="0"/>
          </a:p>
          <a:p>
            <a:pPr marL="0" indent="0">
              <a:buNone/>
            </a:pPr>
            <a:r>
              <a:rPr lang="sv-SE" dirty="0"/>
              <a:t>Samt vårt ledarstipendium till</a:t>
            </a:r>
            <a:br>
              <a:rPr lang="sv-SE" dirty="0"/>
            </a:br>
            <a:r>
              <a:rPr lang="sv-SE" dirty="0"/>
              <a:t>Stefan </a:t>
            </a:r>
            <a:r>
              <a:rPr lang="sv-SE" dirty="0" err="1"/>
              <a:t>Sehlstedt</a:t>
            </a:r>
            <a:r>
              <a:rPr lang="sv-SE" dirty="0"/>
              <a:t> IFK Umeå</a:t>
            </a:r>
          </a:p>
          <a:p>
            <a:pPr marL="0" indent="0">
              <a:buNone/>
            </a:pPr>
            <a:endParaRPr lang="sv-SE" dirty="0"/>
          </a:p>
          <a:p>
            <a:pPr marL="0" indent="0">
              <a:buNone/>
            </a:pPr>
            <a:r>
              <a:rPr lang="sv-SE" dirty="0"/>
              <a:t>STORT GRATTIS!</a:t>
            </a:r>
          </a:p>
        </p:txBody>
      </p:sp>
    </p:spTree>
    <p:extLst>
      <p:ext uri="{BB962C8B-B14F-4D97-AF65-F5344CB8AC3E}">
        <p14:creationId xmlns:p14="http://schemas.microsoft.com/office/powerpoint/2010/main" val="257958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Rubrik 1">
            <a:extLst>
              <a:ext uri="{FF2B5EF4-FFF2-40B4-BE49-F238E27FC236}">
                <a16:creationId xmlns:a16="http://schemas.microsoft.com/office/drawing/2014/main" id="{26BA2F94-45C8-F498-6A37-D5FEC4C6E9CD}"/>
              </a:ext>
            </a:extLst>
          </p:cNvPr>
          <p:cNvSpPr>
            <a:spLocks noGrp="1"/>
          </p:cNvSpPr>
          <p:nvPr>
            <p:ph type="title"/>
          </p:nvPr>
        </p:nvSpPr>
        <p:spPr>
          <a:xfrm>
            <a:off x="838200" y="669925"/>
            <a:ext cx="4508946" cy="1325563"/>
          </a:xfrm>
        </p:spPr>
        <p:txBody>
          <a:bodyPr anchor="b">
            <a:normAutofit/>
          </a:bodyPr>
          <a:lstStyle/>
          <a:p>
            <a:pPr algn="r"/>
            <a:r>
              <a:rPr lang="sv-SE" dirty="0">
                <a:solidFill>
                  <a:schemeClr val="bg1"/>
                </a:solidFill>
              </a:rPr>
              <a:t>Året som gått</a:t>
            </a: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AD3DE73D-0A45-3D68-FBB4-9F8189A2EC6C}"/>
              </a:ext>
            </a:extLst>
          </p:cNvPr>
          <p:cNvSpPr>
            <a:spLocks noGrp="1"/>
          </p:cNvSpPr>
          <p:nvPr>
            <p:ph idx="1"/>
          </p:nvPr>
        </p:nvSpPr>
        <p:spPr>
          <a:xfrm>
            <a:off x="1392667" y="2398956"/>
            <a:ext cx="9406666" cy="4052641"/>
          </a:xfrm>
        </p:spPr>
        <p:txBody>
          <a:bodyPr>
            <a:normAutofit fontScale="92500" lnSpcReduction="20000"/>
          </a:bodyPr>
          <a:lstStyle/>
          <a:p>
            <a:pPr marL="0" indent="0">
              <a:buNone/>
            </a:pPr>
            <a:r>
              <a:rPr lang="sv-SE" sz="2000" dirty="0">
                <a:solidFill>
                  <a:schemeClr val="bg1"/>
                </a:solidFill>
              </a:rPr>
              <a:t>Äntligen har vi haft en säsongen med mycket snö och lagom temperatur. Nästan alla tävlingar har kunnat genomföras som tänkt. Kyla satte stopp för Skellefteå men de genomförde den senare. För MYCKET snö stoppade Täfteå.  </a:t>
            </a:r>
          </a:p>
          <a:p>
            <a:pPr marL="0" indent="0">
              <a:buNone/>
            </a:pPr>
            <a:endParaRPr lang="sv-SE" sz="2000" dirty="0">
              <a:solidFill>
                <a:schemeClr val="bg1"/>
              </a:solidFill>
            </a:endParaRPr>
          </a:p>
          <a:p>
            <a:pPr marL="0" indent="0">
              <a:buNone/>
            </a:pPr>
            <a:r>
              <a:rPr lang="sv-SE" sz="2000" dirty="0">
                <a:solidFill>
                  <a:schemeClr val="bg1"/>
                </a:solidFill>
              </a:rPr>
              <a:t>Våra cuper har varit lyckade med många deltagare och bra resultat. Skellefteås tjejer fick Heja-Pris från SSF, Lycksele genomförde Bauhaus Cup med bravur och hela distriktet har många duktiga skidåkare som visar upp sig på tävlingar.  </a:t>
            </a:r>
          </a:p>
          <a:p>
            <a:pPr marL="0" indent="0">
              <a:buNone/>
            </a:pPr>
            <a:endParaRPr lang="sv-SE" sz="2000" dirty="0">
              <a:solidFill>
                <a:schemeClr val="bg1"/>
              </a:solidFill>
            </a:endParaRPr>
          </a:p>
          <a:p>
            <a:pPr marL="0" indent="0">
              <a:buNone/>
            </a:pPr>
            <a:r>
              <a:rPr lang="sv-SE" sz="2000" dirty="0">
                <a:solidFill>
                  <a:schemeClr val="bg1"/>
                </a:solidFill>
              </a:rPr>
              <a:t>Vi har genomfört flera utbildningar men fortfarande är det många som inte gått introduktionsutbildningen.  Vi har genomfört en värdegrundsdag och det kommer vi förhoppningsvis kunna fortsätta med. </a:t>
            </a:r>
          </a:p>
          <a:p>
            <a:pPr marL="0" indent="0">
              <a:buNone/>
            </a:pPr>
            <a:endParaRPr lang="sv-SE" sz="2000" dirty="0">
              <a:solidFill>
                <a:schemeClr val="bg1"/>
              </a:solidFill>
            </a:endParaRPr>
          </a:p>
          <a:p>
            <a:pPr marL="0" indent="0">
              <a:buNone/>
            </a:pPr>
            <a:r>
              <a:rPr lang="sv-SE" sz="2000" dirty="0">
                <a:solidFill>
                  <a:schemeClr val="bg1"/>
                </a:solidFill>
              </a:rPr>
              <a:t>Jag vet att till hösten kliver många av från LK efter flera års jobb och den stora utmaningen vi har och som många klubbar har är att rekrytera nya. Men jag vet att vi kan. Vi behöver nya till LK och vi behöver NYA UNGA LEDARE. Tillsammans kan vi fixa det!</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693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6ADCBE02-5048-1D5A-3E67-8883CCF0F339}"/>
              </a:ext>
            </a:extLst>
          </p:cNvPr>
          <p:cNvSpPr>
            <a:spLocks noGrp="1"/>
          </p:cNvSpPr>
          <p:nvPr>
            <p:ph type="title"/>
          </p:nvPr>
        </p:nvSpPr>
        <p:spPr>
          <a:xfrm>
            <a:off x="838200" y="365125"/>
            <a:ext cx="10515600" cy="1325563"/>
          </a:xfrm>
        </p:spPr>
        <p:txBody>
          <a:bodyPr>
            <a:normAutofit/>
          </a:bodyPr>
          <a:lstStyle/>
          <a:p>
            <a:r>
              <a:rPr lang="sv-SE" dirty="0"/>
              <a:t>LK behöver folk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5680863E-12F6-4324-27B0-A4BBD6461190}"/>
              </a:ext>
            </a:extLst>
          </p:cNvPr>
          <p:cNvSpPr>
            <a:spLocks noGrp="1"/>
          </p:cNvSpPr>
          <p:nvPr>
            <p:ph idx="1"/>
          </p:nvPr>
        </p:nvSpPr>
        <p:spPr>
          <a:xfrm>
            <a:off x="838200" y="1825625"/>
            <a:ext cx="10515600" cy="4351338"/>
          </a:xfrm>
        </p:spPr>
        <p:txBody>
          <a:bodyPr>
            <a:normAutofit/>
          </a:bodyPr>
          <a:lstStyle/>
          <a:p>
            <a:pPr marL="0" indent="0">
              <a:buNone/>
            </a:pPr>
            <a:r>
              <a:rPr lang="sv-SE" sz="1100"/>
              <a:t>Idag kommer vi att behöva börja fundera över nya eldsjälar till LK, vi behöver vara fler för att kunna utvecklas och genomföra mer. Flera kommer att avgå till årsmötet och platser behöver fyllas. </a:t>
            </a:r>
          </a:p>
          <a:p>
            <a:pPr marL="0" indent="0">
              <a:buNone/>
            </a:pPr>
            <a:r>
              <a:rPr lang="sv-SE" sz="1100" b="1"/>
              <a:t>LK idag:</a:t>
            </a:r>
          </a:p>
          <a:p>
            <a:pPr marL="0" indent="0">
              <a:buNone/>
            </a:pPr>
            <a:r>
              <a:rPr lang="sv-SE" sz="1100"/>
              <a:t>Sammankallande: Veronica Lundquist</a:t>
            </a:r>
          </a:p>
          <a:p>
            <a:pPr marL="0" indent="0">
              <a:buNone/>
            </a:pPr>
            <a:r>
              <a:rPr lang="sv-SE" sz="1100"/>
              <a:t>Tävling: Mattias Grundström</a:t>
            </a:r>
          </a:p>
          <a:p>
            <a:pPr marL="0" indent="0">
              <a:buNone/>
            </a:pPr>
            <a:r>
              <a:rPr lang="sv-SE" sz="1100"/>
              <a:t>Juniorer och </a:t>
            </a:r>
            <a:r>
              <a:rPr lang="sv-SE" sz="1100" err="1"/>
              <a:t>distriksstafett</a:t>
            </a:r>
            <a:r>
              <a:rPr lang="sv-SE" sz="1100"/>
              <a:t>: Erika Brännström</a:t>
            </a:r>
          </a:p>
          <a:p>
            <a:pPr marL="0" indent="0">
              <a:buNone/>
            </a:pPr>
            <a:r>
              <a:rPr lang="sv-SE" sz="1100"/>
              <a:t>Regler: Erika Brännström </a:t>
            </a:r>
          </a:p>
          <a:p>
            <a:pPr marL="0" indent="0">
              <a:buNone/>
            </a:pPr>
            <a:r>
              <a:rPr lang="sv-SE" sz="1100"/>
              <a:t>Anläggning och långlopp: Ronny Hedman</a:t>
            </a:r>
          </a:p>
          <a:p>
            <a:pPr marL="0" indent="0">
              <a:buNone/>
            </a:pPr>
            <a:r>
              <a:rPr lang="sv-SE" sz="1100"/>
              <a:t>Hemsida: Anna K </a:t>
            </a:r>
            <a:r>
              <a:rPr lang="sv-SE" sz="1100" err="1"/>
              <a:t>Maliwan</a:t>
            </a:r>
            <a:r>
              <a:rPr lang="sv-SE" sz="1100"/>
              <a:t> Sandberg</a:t>
            </a:r>
          </a:p>
          <a:p>
            <a:pPr marL="0" indent="0">
              <a:buNone/>
            </a:pPr>
            <a:r>
              <a:rPr lang="sv-SE" sz="1100"/>
              <a:t>AC-cup: Anna K </a:t>
            </a:r>
            <a:r>
              <a:rPr lang="sv-SE" sz="1100" err="1"/>
              <a:t>Maliwan</a:t>
            </a:r>
            <a:r>
              <a:rPr lang="sv-SE" sz="1100"/>
              <a:t> Sandberg</a:t>
            </a:r>
          </a:p>
          <a:p>
            <a:pPr marL="0" indent="0">
              <a:buNone/>
            </a:pPr>
            <a:r>
              <a:rPr lang="sv-SE" sz="1100"/>
              <a:t>Folksam: Ellinor Jacobsson</a:t>
            </a:r>
          </a:p>
          <a:p>
            <a:pPr marL="0" indent="0">
              <a:buNone/>
            </a:pPr>
            <a:r>
              <a:rPr lang="sv-SE" sz="1100" err="1"/>
              <a:t>Ski</a:t>
            </a:r>
            <a:r>
              <a:rPr lang="sv-SE" sz="1100"/>
              <a:t> Team </a:t>
            </a:r>
            <a:r>
              <a:rPr lang="sv-SE" sz="1100" err="1"/>
              <a:t>Ungdomscup</a:t>
            </a:r>
            <a:r>
              <a:rPr lang="sv-SE" sz="1100"/>
              <a:t>: Ellen Holmgren</a:t>
            </a:r>
          </a:p>
          <a:p>
            <a:pPr marL="0" indent="0">
              <a:buNone/>
            </a:pPr>
            <a:r>
              <a:rPr lang="sv-SE" sz="1100"/>
              <a:t>Läger: Ellinor och Ellen</a:t>
            </a:r>
          </a:p>
          <a:p>
            <a:pPr marL="0" indent="0">
              <a:buNone/>
            </a:pPr>
            <a:r>
              <a:rPr lang="sv-SE" sz="1100"/>
              <a:t>Unga ledare: Ellinor och Ellen</a:t>
            </a:r>
          </a:p>
          <a:p>
            <a:pPr marL="0" indent="0">
              <a:buNone/>
            </a:pPr>
            <a:r>
              <a:rPr lang="sv-SE" sz="1100"/>
              <a:t>Utbildning: Amanda Mattson</a:t>
            </a:r>
          </a:p>
        </p:txBody>
      </p:sp>
    </p:spTree>
    <p:extLst>
      <p:ext uri="{BB962C8B-B14F-4D97-AF65-F5344CB8AC3E}">
        <p14:creationId xmlns:p14="http://schemas.microsoft.com/office/powerpoint/2010/main" val="877030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9ED56E91-C4C1-A697-F97C-413E93B71EF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På arrangörsträffen pratade vi om detta: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text 2">
            <a:extLst>
              <a:ext uri="{FF2B5EF4-FFF2-40B4-BE49-F238E27FC236}">
                <a16:creationId xmlns:a16="http://schemas.microsoft.com/office/drawing/2014/main" id="{A35F52C1-BD26-17BB-A791-B5B54BC71135}"/>
              </a:ext>
            </a:extLst>
          </p:cNvPr>
          <p:cNvSpPr>
            <a:spLocks noGrp="1"/>
          </p:cNvSpPr>
          <p:nvPr>
            <p:ph type="body" idx="1"/>
          </p:nvPr>
        </p:nvSpPr>
        <p:spPr>
          <a:xfrm>
            <a:off x="838200" y="1825625"/>
            <a:ext cx="10515600" cy="4351338"/>
          </a:xfrm>
        </p:spPr>
        <p:txBody>
          <a:bodyPr vert="horz" lIns="91440" tIns="45720" rIns="91440" bIns="45720" rtlCol="0">
            <a:normAutofit/>
          </a:bodyPr>
          <a:lstStyle/>
          <a:p>
            <a:pPr marL="0">
              <a:spcAft>
                <a:spcPts val="800"/>
              </a:spcAft>
            </a:pPr>
            <a:r>
              <a:rPr lang="en-US" sz="1500">
                <a:effectLst/>
              </a:rPr>
              <a:t>I alpina klubben Västerbotten är det en deltagare från varje aktiv förening och de är föreningarnas ansvar att hitta en ny person om någon slutar.  Vi kan kanske inte kopiera detta rakt av då vi är ca 20 föreningar som ordnar tävling varje år. Men vi kan tänka grupper. E</a:t>
            </a:r>
            <a:r>
              <a:rPr lang="en-US" sz="1500"/>
              <a:t>n deltagare till LK från varje enligt nedan:</a:t>
            </a:r>
            <a:endParaRPr lang="en-US" sz="1500">
              <a:effectLst/>
            </a:endParaRPr>
          </a:p>
          <a:p>
            <a:pPr marL="342900" lvl="0"/>
            <a:r>
              <a:rPr lang="en-US" sz="1500">
                <a:effectLst/>
              </a:rPr>
              <a:t>Umeå</a:t>
            </a:r>
            <a:r>
              <a:rPr lang="en-US" sz="1500" dirty="0">
                <a:effectLst/>
              </a:rPr>
              <a:t> – Erika </a:t>
            </a:r>
            <a:r>
              <a:rPr lang="en-US" sz="1500">
                <a:effectLst/>
              </a:rPr>
              <a:t>klev</a:t>
            </a:r>
            <a:r>
              <a:rPr lang="en-US" sz="1500" dirty="0">
                <a:effectLst/>
              </a:rPr>
              <a:t> in </a:t>
            </a:r>
            <a:r>
              <a:rPr lang="en-US" sz="1500">
                <a:effectLst/>
              </a:rPr>
              <a:t>som</a:t>
            </a:r>
            <a:r>
              <a:rPr lang="en-US" sz="1500" dirty="0">
                <a:effectLst/>
              </a:rPr>
              <a:t> </a:t>
            </a:r>
            <a:r>
              <a:rPr lang="en-US" sz="1500">
                <a:effectLst/>
              </a:rPr>
              <a:t>ny</a:t>
            </a:r>
            <a:r>
              <a:rPr lang="en-US" sz="1500" dirty="0">
                <a:effectLst/>
              </a:rPr>
              <a:t> </a:t>
            </a:r>
            <a:r>
              <a:rPr lang="en-US" sz="1500">
                <a:effectLst/>
              </a:rPr>
              <a:t>efter</a:t>
            </a:r>
            <a:r>
              <a:rPr lang="en-US" sz="1500" dirty="0">
                <a:effectLst/>
              </a:rPr>
              <a:t> </a:t>
            </a:r>
            <a:r>
              <a:rPr lang="en-US" sz="1500">
                <a:effectLst/>
              </a:rPr>
              <a:t>årsmötet</a:t>
            </a:r>
            <a:endParaRPr lang="en-US" sz="1500" dirty="0">
              <a:effectLst/>
            </a:endParaRPr>
          </a:p>
          <a:p>
            <a:pPr marL="342900" lvl="0"/>
            <a:r>
              <a:rPr lang="en-US" sz="1500">
                <a:effectLst/>
              </a:rPr>
              <a:t>Skellefteå</a:t>
            </a:r>
            <a:r>
              <a:rPr lang="en-US" sz="1500" dirty="0">
                <a:effectLst/>
              </a:rPr>
              <a:t> - </a:t>
            </a:r>
            <a:r>
              <a:rPr lang="en-US" sz="1500">
                <a:effectLst/>
              </a:rPr>
              <a:t>vakans</a:t>
            </a:r>
            <a:endParaRPr lang="en-US" sz="1500" dirty="0">
              <a:effectLst/>
            </a:endParaRPr>
          </a:p>
          <a:p>
            <a:pPr marL="342900" lvl="0"/>
            <a:r>
              <a:rPr lang="en-US" sz="1500">
                <a:effectLst/>
              </a:rPr>
              <a:t>Lycksele</a:t>
            </a:r>
            <a:r>
              <a:rPr lang="en-US" sz="1500" dirty="0">
                <a:effectLst/>
              </a:rPr>
              <a:t> - </a:t>
            </a:r>
            <a:r>
              <a:rPr lang="en-US" sz="1500">
                <a:effectLst/>
              </a:rPr>
              <a:t>vakans</a:t>
            </a:r>
            <a:endParaRPr lang="en-US" sz="1500" dirty="0">
              <a:effectLst/>
            </a:endParaRPr>
          </a:p>
          <a:p>
            <a:pPr marL="342900" lvl="0"/>
            <a:r>
              <a:rPr lang="en-US" sz="1500">
                <a:effectLst/>
              </a:rPr>
              <a:t>Sorsele</a:t>
            </a:r>
            <a:r>
              <a:rPr lang="en-US" sz="1500" dirty="0">
                <a:effectLst/>
              </a:rPr>
              <a:t>/</a:t>
            </a:r>
            <a:r>
              <a:rPr lang="en-US" sz="1500">
                <a:effectLst/>
              </a:rPr>
              <a:t>Storuman</a:t>
            </a:r>
            <a:r>
              <a:rPr lang="en-US" sz="1500" dirty="0">
                <a:effectLst/>
              </a:rPr>
              <a:t>/</a:t>
            </a:r>
            <a:r>
              <a:rPr lang="en-US" sz="1500">
                <a:effectLst/>
              </a:rPr>
              <a:t>Tärna</a:t>
            </a:r>
            <a:r>
              <a:rPr lang="en-US" sz="1500" dirty="0">
                <a:effectLst/>
              </a:rPr>
              <a:t> </a:t>
            </a:r>
            <a:r>
              <a:rPr lang="en-US" sz="1500">
                <a:effectLst/>
              </a:rPr>
              <a:t>en</a:t>
            </a:r>
            <a:r>
              <a:rPr lang="en-US" sz="1500" dirty="0">
                <a:effectLst/>
              </a:rPr>
              <a:t> </a:t>
            </a:r>
            <a:r>
              <a:rPr lang="en-US" sz="1500">
                <a:effectLst/>
              </a:rPr>
              <a:t>grupp</a:t>
            </a:r>
            <a:r>
              <a:rPr lang="en-US" sz="1500" dirty="0">
                <a:effectLst/>
              </a:rPr>
              <a:t> – Ronny </a:t>
            </a:r>
            <a:r>
              <a:rPr lang="en-US" sz="1500">
                <a:effectLst/>
              </a:rPr>
              <a:t>klev</a:t>
            </a:r>
            <a:r>
              <a:rPr lang="en-US" sz="1500" dirty="0">
                <a:effectLst/>
              </a:rPr>
              <a:t> in </a:t>
            </a:r>
            <a:r>
              <a:rPr lang="en-US" sz="1500">
                <a:effectLst/>
              </a:rPr>
              <a:t>som</a:t>
            </a:r>
            <a:r>
              <a:rPr lang="en-US" sz="1500" dirty="0">
                <a:effectLst/>
              </a:rPr>
              <a:t> </a:t>
            </a:r>
            <a:r>
              <a:rPr lang="en-US" sz="1500">
                <a:effectLst/>
              </a:rPr>
              <a:t>ny</a:t>
            </a:r>
            <a:r>
              <a:rPr lang="en-US" sz="1500" dirty="0">
                <a:effectLst/>
              </a:rPr>
              <a:t> </a:t>
            </a:r>
            <a:r>
              <a:rPr lang="en-US" sz="1500">
                <a:effectLst/>
              </a:rPr>
              <a:t>på</a:t>
            </a:r>
            <a:r>
              <a:rPr lang="en-US" sz="1500" dirty="0">
                <a:effectLst/>
              </a:rPr>
              <a:t> </a:t>
            </a:r>
            <a:r>
              <a:rPr lang="en-US" sz="1500">
                <a:effectLst/>
              </a:rPr>
              <a:t>arrangörsträffen</a:t>
            </a:r>
            <a:endParaRPr lang="en-US" sz="1500" dirty="0">
              <a:effectLst/>
            </a:endParaRPr>
          </a:p>
          <a:p>
            <a:pPr marL="342900" lvl="0"/>
            <a:r>
              <a:rPr lang="en-US" sz="1500">
                <a:effectLst/>
              </a:rPr>
              <a:t>Kågedalen</a:t>
            </a:r>
            <a:r>
              <a:rPr lang="en-US" sz="1500" dirty="0">
                <a:effectLst/>
              </a:rPr>
              <a:t>/ Byske/ Boliden </a:t>
            </a:r>
            <a:r>
              <a:rPr lang="en-US" sz="1500">
                <a:effectLst/>
              </a:rPr>
              <a:t>en</a:t>
            </a:r>
            <a:r>
              <a:rPr lang="en-US" sz="1500" dirty="0">
                <a:effectLst/>
              </a:rPr>
              <a:t> </a:t>
            </a:r>
            <a:r>
              <a:rPr lang="en-US" sz="1500">
                <a:effectLst/>
              </a:rPr>
              <a:t>grupp</a:t>
            </a:r>
            <a:r>
              <a:rPr lang="en-US" sz="1500" dirty="0">
                <a:effectLst/>
              </a:rPr>
              <a:t> - </a:t>
            </a:r>
            <a:r>
              <a:rPr lang="en-US" sz="1500">
                <a:effectLst/>
              </a:rPr>
              <a:t>vakans</a:t>
            </a:r>
            <a:endParaRPr lang="en-US" sz="1500" dirty="0">
              <a:effectLst/>
            </a:endParaRPr>
          </a:p>
          <a:p>
            <a:pPr marL="342900" lvl="0"/>
            <a:r>
              <a:rPr lang="en-US" sz="1500">
                <a:effectLst/>
              </a:rPr>
              <a:t>Malå</a:t>
            </a:r>
            <a:r>
              <a:rPr lang="en-US" sz="1500" dirty="0">
                <a:effectLst/>
              </a:rPr>
              <a:t>/</a:t>
            </a:r>
            <a:r>
              <a:rPr lang="en-US" sz="1500">
                <a:effectLst/>
              </a:rPr>
              <a:t>Norsjö</a:t>
            </a:r>
            <a:r>
              <a:rPr lang="en-US" sz="1500" dirty="0">
                <a:effectLst/>
              </a:rPr>
              <a:t> </a:t>
            </a:r>
            <a:r>
              <a:rPr lang="en-US" sz="1500">
                <a:effectLst/>
              </a:rPr>
              <a:t>en</a:t>
            </a:r>
            <a:r>
              <a:rPr lang="en-US" sz="1500" dirty="0">
                <a:effectLst/>
              </a:rPr>
              <a:t> </a:t>
            </a:r>
            <a:r>
              <a:rPr lang="en-US" sz="1500">
                <a:effectLst/>
              </a:rPr>
              <a:t>grupp</a:t>
            </a:r>
            <a:r>
              <a:rPr lang="en-US" sz="1500" dirty="0">
                <a:effectLst/>
              </a:rPr>
              <a:t> - </a:t>
            </a:r>
            <a:r>
              <a:rPr lang="en-US" sz="1500">
                <a:effectLst/>
              </a:rPr>
              <a:t>vakans</a:t>
            </a:r>
            <a:endParaRPr lang="en-US" sz="1500" dirty="0">
              <a:effectLst/>
            </a:endParaRPr>
          </a:p>
          <a:p>
            <a:pPr marL="342900" lvl="0"/>
            <a:r>
              <a:rPr lang="en-US" sz="1500" dirty="0">
                <a:effectLst/>
              </a:rPr>
              <a:t>Vännäs/ </a:t>
            </a:r>
            <a:r>
              <a:rPr lang="en-US" sz="1500">
                <a:effectLst/>
              </a:rPr>
              <a:t>Vindeln</a:t>
            </a:r>
            <a:r>
              <a:rPr lang="en-US" sz="1500" dirty="0">
                <a:effectLst/>
              </a:rPr>
              <a:t>/ 7mila </a:t>
            </a:r>
            <a:r>
              <a:rPr lang="en-US" sz="1500">
                <a:effectLst/>
              </a:rPr>
              <a:t>en</a:t>
            </a:r>
            <a:r>
              <a:rPr lang="en-US" sz="1500" dirty="0">
                <a:effectLst/>
              </a:rPr>
              <a:t> </a:t>
            </a:r>
            <a:r>
              <a:rPr lang="en-US" sz="1500">
                <a:effectLst/>
              </a:rPr>
              <a:t>grupp</a:t>
            </a:r>
            <a:r>
              <a:rPr lang="en-US" sz="1500" dirty="0">
                <a:effectLst/>
              </a:rPr>
              <a:t> - </a:t>
            </a:r>
            <a:r>
              <a:rPr lang="en-US" sz="1500">
                <a:effectLst/>
              </a:rPr>
              <a:t>vakans</a:t>
            </a:r>
            <a:endParaRPr lang="en-US" sz="1500" dirty="0">
              <a:effectLst/>
            </a:endParaRPr>
          </a:p>
          <a:p>
            <a:pPr marL="342900" lvl="0">
              <a:spcAft>
                <a:spcPts val="800"/>
              </a:spcAft>
            </a:pPr>
            <a:r>
              <a:rPr lang="en-US" sz="1500">
                <a:effectLst/>
              </a:rPr>
              <a:t>Täfteå</a:t>
            </a:r>
            <a:r>
              <a:rPr lang="en-US" sz="1500" dirty="0">
                <a:effectLst/>
              </a:rPr>
              <a:t>/</a:t>
            </a:r>
            <a:r>
              <a:rPr lang="en-US" sz="1500">
                <a:effectLst/>
              </a:rPr>
              <a:t>Röbäck</a:t>
            </a:r>
            <a:r>
              <a:rPr lang="en-US" sz="1500" dirty="0">
                <a:effectLst/>
              </a:rPr>
              <a:t>/Järvsjöby </a:t>
            </a:r>
            <a:r>
              <a:rPr lang="en-US" sz="1500">
                <a:effectLst/>
              </a:rPr>
              <a:t>en</a:t>
            </a:r>
            <a:r>
              <a:rPr lang="en-US" sz="1500" dirty="0">
                <a:effectLst/>
              </a:rPr>
              <a:t> </a:t>
            </a:r>
            <a:r>
              <a:rPr lang="en-US" sz="1500">
                <a:effectLst/>
              </a:rPr>
              <a:t>grupp</a:t>
            </a:r>
            <a:r>
              <a:rPr lang="en-US" sz="1500" dirty="0">
                <a:effectLst/>
              </a:rPr>
              <a:t> - Mattias</a:t>
            </a:r>
          </a:p>
          <a:p>
            <a:pPr>
              <a:spcAft>
                <a:spcPts val="800"/>
              </a:spcAft>
            </a:pPr>
            <a:r>
              <a:rPr lang="en-US" sz="1500">
                <a:effectLst/>
              </a:rPr>
              <a:t>Då</a:t>
            </a:r>
            <a:r>
              <a:rPr lang="en-US" sz="1500" dirty="0">
                <a:effectLst/>
              </a:rPr>
              <a:t> </a:t>
            </a:r>
            <a:r>
              <a:rPr lang="en-US" sz="1500">
                <a:effectLst/>
              </a:rPr>
              <a:t>saknas</a:t>
            </a:r>
            <a:r>
              <a:rPr lang="en-US" sz="1500" dirty="0">
                <a:effectLst/>
              </a:rPr>
              <a:t> </a:t>
            </a:r>
            <a:r>
              <a:rPr lang="en-US" sz="1500">
                <a:effectLst/>
              </a:rPr>
              <a:t>ändå</a:t>
            </a:r>
            <a:r>
              <a:rPr lang="en-US" sz="1500" dirty="0">
                <a:effectLst/>
              </a:rPr>
              <a:t> </a:t>
            </a:r>
            <a:r>
              <a:rPr lang="en-US" sz="1500">
                <a:effectLst/>
              </a:rPr>
              <a:t>några</a:t>
            </a:r>
            <a:r>
              <a:rPr lang="en-US" sz="1500" dirty="0">
                <a:effectLst/>
              </a:rPr>
              <a:t> </a:t>
            </a:r>
            <a:r>
              <a:rPr lang="en-US" sz="1500">
                <a:effectLst/>
              </a:rPr>
              <a:t>platser</a:t>
            </a:r>
            <a:r>
              <a:rPr lang="en-US" sz="1500" dirty="0">
                <a:effectLst/>
              </a:rPr>
              <a:t> men vi </a:t>
            </a:r>
            <a:r>
              <a:rPr lang="en-US" sz="1500">
                <a:effectLst/>
              </a:rPr>
              <a:t>får</a:t>
            </a:r>
            <a:r>
              <a:rPr lang="en-US" sz="1500" dirty="0">
                <a:effectLst/>
              </a:rPr>
              <a:t> </a:t>
            </a:r>
            <a:r>
              <a:rPr lang="en-US" sz="1500">
                <a:effectLst/>
              </a:rPr>
              <a:t>en</a:t>
            </a:r>
            <a:r>
              <a:rPr lang="en-US" sz="1500" dirty="0">
                <a:effectLst/>
              </a:rPr>
              <a:t> </a:t>
            </a:r>
            <a:r>
              <a:rPr lang="en-US" sz="1500">
                <a:effectLst/>
              </a:rPr>
              <a:t>spridning</a:t>
            </a:r>
            <a:r>
              <a:rPr lang="en-US" sz="1500" dirty="0">
                <a:effectLst/>
              </a:rPr>
              <a:t> i </a:t>
            </a:r>
            <a:r>
              <a:rPr lang="en-US" sz="1500">
                <a:effectLst/>
              </a:rPr>
              <a:t>distriktet</a:t>
            </a:r>
            <a:r>
              <a:rPr lang="en-US" sz="1500" dirty="0">
                <a:effectLst/>
              </a:rPr>
              <a:t> med </a:t>
            </a:r>
            <a:r>
              <a:rPr lang="en-US" sz="1500">
                <a:effectLst/>
              </a:rPr>
              <a:t>personer</a:t>
            </a:r>
            <a:r>
              <a:rPr lang="en-US" sz="1500" dirty="0">
                <a:effectLst/>
              </a:rPr>
              <a:t>. Sen </a:t>
            </a:r>
            <a:r>
              <a:rPr lang="en-US" sz="1500">
                <a:effectLst/>
              </a:rPr>
              <a:t>fyller</a:t>
            </a:r>
            <a:r>
              <a:rPr lang="en-US" sz="1500" dirty="0">
                <a:effectLst/>
              </a:rPr>
              <a:t> vi </a:t>
            </a:r>
            <a:r>
              <a:rPr lang="en-US" sz="1500">
                <a:effectLst/>
              </a:rPr>
              <a:t>upp</a:t>
            </a:r>
            <a:r>
              <a:rPr lang="en-US" sz="1500" dirty="0">
                <a:effectLst/>
              </a:rPr>
              <a:t> </a:t>
            </a:r>
            <a:r>
              <a:rPr lang="en-US" sz="1500">
                <a:effectLst/>
              </a:rPr>
              <a:t>utifrån</a:t>
            </a:r>
            <a:r>
              <a:rPr lang="en-US" sz="1500" dirty="0">
                <a:effectLst/>
              </a:rPr>
              <a:t> </a:t>
            </a:r>
            <a:r>
              <a:rPr lang="en-US" sz="1500">
                <a:effectLst/>
              </a:rPr>
              <a:t>vilka</a:t>
            </a:r>
            <a:r>
              <a:rPr lang="en-US" sz="1500" dirty="0">
                <a:effectLst/>
              </a:rPr>
              <a:t> poster </a:t>
            </a:r>
            <a:r>
              <a:rPr lang="en-US" sz="1500">
                <a:effectLst/>
              </a:rPr>
              <a:t>som</a:t>
            </a:r>
            <a:r>
              <a:rPr lang="en-US" sz="1500" dirty="0">
                <a:effectLst/>
              </a:rPr>
              <a:t> </a:t>
            </a:r>
            <a:r>
              <a:rPr lang="en-US" sz="1500">
                <a:effectLst/>
              </a:rPr>
              <a:t>saknas</a:t>
            </a:r>
            <a:r>
              <a:rPr lang="en-US" sz="1500" dirty="0">
                <a:effectLst/>
              </a:rPr>
              <a:t>. </a:t>
            </a:r>
            <a:r>
              <a:rPr lang="en-US" sz="1500">
                <a:effectLst/>
              </a:rPr>
              <a:t>Idag</a:t>
            </a:r>
            <a:r>
              <a:rPr lang="en-US" sz="1500" dirty="0">
                <a:effectLst/>
              </a:rPr>
              <a:t> </a:t>
            </a:r>
            <a:r>
              <a:rPr lang="en-US" sz="1500">
                <a:effectLst/>
              </a:rPr>
              <a:t>är</a:t>
            </a:r>
            <a:r>
              <a:rPr lang="en-US" sz="1500" dirty="0">
                <a:effectLst/>
              </a:rPr>
              <a:t> </a:t>
            </a:r>
            <a:r>
              <a:rPr lang="en-US" sz="1500">
                <a:effectLst/>
              </a:rPr>
              <a:t>avståndet</a:t>
            </a:r>
            <a:r>
              <a:rPr lang="en-US" sz="1500" dirty="0">
                <a:effectLst/>
              </a:rPr>
              <a:t> </a:t>
            </a:r>
            <a:r>
              <a:rPr lang="en-US" sz="1500">
                <a:effectLst/>
              </a:rPr>
              <a:t>inte</a:t>
            </a:r>
            <a:r>
              <a:rPr lang="en-US" sz="1500" dirty="0">
                <a:effectLst/>
              </a:rPr>
              <a:t> </a:t>
            </a:r>
            <a:r>
              <a:rPr lang="en-US" sz="1500">
                <a:effectLst/>
              </a:rPr>
              <a:t>ett</a:t>
            </a:r>
            <a:r>
              <a:rPr lang="en-US" sz="1500" dirty="0">
                <a:effectLst/>
              </a:rPr>
              <a:t> problem </a:t>
            </a:r>
            <a:r>
              <a:rPr lang="en-US" sz="1500">
                <a:effectLst/>
              </a:rPr>
              <a:t>då</a:t>
            </a:r>
            <a:r>
              <a:rPr lang="en-US" sz="1500" dirty="0">
                <a:effectLst/>
              </a:rPr>
              <a:t> vi </a:t>
            </a:r>
            <a:r>
              <a:rPr lang="en-US" sz="1500">
                <a:effectLst/>
              </a:rPr>
              <a:t>har</a:t>
            </a:r>
            <a:r>
              <a:rPr lang="en-US" sz="1500" dirty="0">
                <a:effectLst/>
              </a:rPr>
              <a:t> </a:t>
            </a:r>
            <a:r>
              <a:rPr lang="en-US" sz="1500">
                <a:effectLst/>
              </a:rPr>
              <a:t>så</a:t>
            </a:r>
            <a:r>
              <a:rPr lang="en-US" sz="1500" dirty="0">
                <a:effectLst/>
              </a:rPr>
              <a:t> </a:t>
            </a:r>
            <a:r>
              <a:rPr lang="en-US" sz="1500">
                <a:effectLst/>
              </a:rPr>
              <a:t>gått</a:t>
            </a:r>
            <a:r>
              <a:rPr lang="en-US" sz="1500" dirty="0">
                <a:effectLst/>
              </a:rPr>
              <a:t> </a:t>
            </a:r>
            <a:r>
              <a:rPr lang="en-US" sz="1500">
                <a:effectLst/>
              </a:rPr>
              <a:t>som</a:t>
            </a:r>
            <a:r>
              <a:rPr lang="en-US" sz="1500" dirty="0">
                <a:effectLst/>
              </a:rPr>
              <a:t> </a:t>
            </a:r>
            <a:r>
              <a:rPr lang="en-US" sz="1500">
                <a:effectLst/>
              </a:rPr>
              <a:t>alla</a:t>
            </a:r>
            <a:r>
              <a:rPr lang="en-US" sz="1500" dirty="0">
                <a:effectLst/>
              </a:rPr>
              <a:t> </a:t>
            </a:r>
            <a:r>
              <a:rPr lang="en-US" sz="1500">
                <a:effectLst/>
              </a:rPr>
              <a:t>träffar</a:t>
            </a:r>
            <a:r>
              <a:rPr lang="en-US" sz="1500" dirty="0">
                <a:effectLst/>
              </a:rPr>
              <a:t> </a:t>
            </a:r>
            <a:r>
              <a:rPr lang="en-US" sz="1500">
                <a:effectLst/>
              </a:rPr>
              <a:t>på</a:t>
            </a:r>
            <a:r>
              <a:rPr lang="en-US" sz="1500" dirty="0">
                <a:effectLst/>
              </a:rPr>
              <a:t> teams </a:t>
            </a:r>
            <a:r>
              <a:rPr lang="en-US" sz="1500">
                <a:effectLst/>
              </a:rPr>
              <a:t>samt</a:t>
            </a:r>
            <a:r>
              <a:rPr lang="en-US" sz="1500" dirty="0">
                <a:effectLst/>
              </a:rPr>
              <a:t> </a:t>
            </a:r>
            <a:r>
              <a:rPr lang="en-US" sz="1500">
                <a:effectLst/>
              </a:rPr>
              <a:t>ju</a:t>
            </a:r>
            <a:r>
              <a:rPr lang="en-US" sz="1500" dirty="0">
                <a:effectLst/>
              </a:rPr>
              <a:t> </a:t>
            </a:r>
            <a:r>
              <a:rPr lang="en-US" sz="1500">
                <a:effectLst/>
              </a:rPr>
              <a:t>fler</a:t>
            </a:r>
            <a:r>
              <a:rPr lang="en-US" sz="1500" dirty="0">
                <a:effectLst/>
              </a:rPr>
              <a:t> vi </a:t>
            </a:r>
            <a:r>
              <a:rPr lang="en-US" sz="1500">
                <a:effectLst/>
              </a:rPr>
              <a:t>blir</a:t>
            </a:r>
            <a:r>
              <a:rPr lang="en-US" sz="1500" dirty="0">
                <a:effectLst/>
              </a:rPr>
              <a:t> </a:t>
            </a:r>
            <a:r>
              <a:rPr lang="en-US" sz="1500">
                <a:effectLst/>
              </a:rPr>
              <a:t>ju</a:t>
            </a:r>
            <a:r>
              <a:rPr lang="en-US" sz="1500" dirty="0">
                <a:effectLst/>
              </a:rPr>
              <a:t> </a:t>
            </a:r>
            <a:r>
              <a:rPr lang="en-US" sz="1500">
                <a:effectLst/>
              </a:rPr>
              <a:t>mindre</a:t>
            </a:r>
            <a:r>
              <a:rPr lang="en-US" sz="1500" dirty="0">
                <a:effectLst/>
              </a:rPr>
              <a:t> </a:t>
            </a:r>
            <a:r>
              <a:rPr lang="en-US" sz="1500">
                <a:effectLst/>
              </a:rPr>
              <a:t>ansvar</a:t>
            </a:r>
            <a:r>
              <a:rPr lang="en-US" sz="1500" dirty="0">
                <a:effectLst/>
              </a:rPr>
              <a:t>/person. </a:t>
            </a:r>
          </a:p>
        </p:txBody>
      </p:sp>
    </p:spTree>
    <p:extLst>
      <p:ext uri="{BB962C8B-B14F-4D97-AF65-F5344CB8AC3E}">
        <p14:creationId xmlns:p14="http://schemas.microsoft.com/office/powerpoint/2010/main" val="33658869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A5BBDD5-3A21-695A-7567-FCC9931677B9}"/>
              </a:ext>
            </a:extLst>
          </p:cNvPr>
          <p:cNvSpPr>
            <a:spLocks noGrp="1"/>
          </p:cNvSpPr>
          <p:nvPr>
            <p:ph type="title"/>
          </p:nvPr>
        </p:nvSpPr>
        <p:spPr>
          <a:xfrm>
            <a:off x="838200" y="365125"/>
            <a:ext cx="5558489" cy="1325563"/>
          </a:xfrm>
        </p:spPr>
        <p:txBody>
          <a:bodyPr>
            <a:normAutofit/>
          </a:bodyPr>
          <a:lstStyle/>
          <a:p>
            <a:r>
              <a:rPr lang="en-US" sz="4100" b="1"/>
              <a:t>NU VILL VI HA HJÄLP ATT FYLLA DESSA PLATSER! </a:t>
            </a:r>
            <a:endParaRPr lang="sv-SE" sz="4100"/>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tshållare för innehåll 2">
            <a:extLst>
              <a:ext uri="{FF2B5EF4-FFF2-40B4-BE49-F238E27FC236}">
                <a16:creationId xmlns:a16="http://schemas.microsoft.com/office/drawing/2014/main" id="{C0AAA1BA-B14F-ACAE-0CEF-A92242AFD492}"/>
              </a:ext>
            </a:extLst>
          </p:cNvPr>
          <p:cNvSpPr>
            <a:spLocks noGrp="1"/>
          </p:cNvSpPr>
          <p:nvPr>
            <p:ph idx="1"/>
          </p:nvPr>
        </p:nvSpPr>
        <p:spPr>
          <a:xfrm>
            <a:off x="838200" y="1825625"/>
            <a:ext cx="5558489" cy="4351338"/>
          </a:xfrm>
        </p:spPr>
        <p:txBody>
          <a:bodyPr>
            <a:normAutofit/>
          </a:bodyPr>
          <a:lstStyle/>
          <a:p>
            <a:pPr marL="0" indent="0">
              <a:buNone/>
            </a:pPr>
            <a:r>
              <a:rPr lang="en-US" b="1"/>
              <a:t>Det </a:t>
            </a:r>
            <a:r>
              <a:rPr lang="en-US" b="1" err="1"/>
              <a:t>är</a:t>
            </a:r>
            <a:r>
              <a:rPr lang="en-US" b="1"/>
              <a:t> </a:t>
            </a:r>
            <a:r>
              <a:rPr lang="en-US" b="1" err="1"/>
              <a:t>trist</a:t>
            </a:r>
            <a:r>
              <a:rPr lang="en-US" b="1"/>
              <a:t> </a:t>
            </a:r>
            <a:r>
              <a:rPr lang="en-US" b="1" err="1"/>
              <a:t>att</a:t>
            </a:r>
            <a:r>
              <a:rPr lang="en-US" b="1"/>
              <a:t> det tar </a:t>
            </a:r>
            <a:r>
              <a:rPr lang="en-US" b="1" err="1"/>
              <a:t>så</a:t>
            </a:r>
            <a:r>
              <a:rPr lang="en-US" b="1"/>
              <a:t> </a:t>
            </a:r>
            <a:r>
              <a:rPr lang="en-US" b="1" err="1"/>
              <a:t>mycket</a:t>
            </a:r>
            <a:r>
              <a:rPr lang="en-US" b="1"/>
              <a:t> av </a:t>
            </a:r>
            <a:r>
              <a:rPr lang="en-US" b="1" err="1"/>
              <a:t>vår</a:t>
            </a:r>
            <a:r>
              <a:rPr lang="en-US" b="1"/>
              <a:t> </a:t>
            </a:r>
            <a:r>
              <a:rPr lang="en-US" b="1" err="1"/>
              <a:t>tid</a:t>
            </a:r>
            <a:r>
              <a:rPr lang="en-US" b="1"/>
              <a:t> </a:t>
            </a:r>
            <a:r>
              <a:rPr lang="en-US" b="1" err="1"/>
              <a:t>att</a:t>
            </a:r>
            <a:r>
              <a:rPr lang="en-US" b="1"/>
              <a:t> jaga </a:t>
            </a:r>
            <a:r>
              <a:rPr lang="en-US" b="1" err="1"/>
              <a:t>nya</a:t>
            </a:r>
            <a:r>
              <a:rPr lang="en-US" b="1"/>
              <a:t> </a:t>
            </a:r>
            <a:r>
              <a:rPr lang="en-US" b="1" err="1"/>
              <a:t>istället</a:t>
            </a:r>
            <a:r>
              <a:rPr lang="en-US" b="1"/>
              <a:t> för </a:t>
            </a:r>
            <a:r>
              <a:rPr lang="en-US" b="1" err="1"/>
              <a:t>att</a:t>
            </a:r>
            <a:r>
              <a:rPr lang="en-US" b="1"/>
              <a:t> </a:t>
            </a:r>
            <a:r>
              <a:rPr lang="en-US" b="1" err="1"/>
              <a:t>få</a:t>
            </a:r>
            <a:r>
              <a:rPr lang="en-US" b="1"/>
              <a:t> </a:t>
            </a:r>
            <a:r>
              <a:rPr lang="en-US" b="1" err="1"/>
              <a:t>utveckla</a:t>
            </a:r>
            <a:r>
              <a:rPr lang="en-US" b="1"/>
              <a:t> </a:t>
            </a:r>
            <a:r>
              <a:rPr lang="en-US" b="1" err="1"/>
              <a:t>distriktet</a:t>
            </a:r>
            <a:r>
              <a:rPr lang="en-US" b="1"/>
              <a:t>. </a:t>
            </a:r>
          </a:p>
          <a:p>
            <a:endParaRPr lang="sv-SE" dirty="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1708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04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47231E66-0CA2-98AE-AB63-2D6FC996E62E}"/>
              </a:ext>
            </a:extLst>
          </p:cNvPr>
          <p:cNvPicPr>
            <a:picLocks noGrp="1" noChangeAspect="1"/>
          </p:cNvPicPr>
          <p:nvPr>
            <p:ph idx="1"/>
          </p:nvPr>
        </p:nvPicPr>
        <p:blipFill>
          <a:blip r:embed="rId2"/>
          <a:stretch>
            <a:fillRect/>
          </a:stretch>
        </p:blipFill>
        <p:spPr>
          <a:xfrm>
            <a:off x="643467" y="716365"/>
            <a:ext cx="10905066" cy="5425269"/>
          </a:xfrm>
          <a:prstGeom prst="rect">
            <a:avLst/>
          </a:prstGeom>
        </p:spPr>
      </p:pic>
    </p:spTree>
    <p:extLst>
      <p:ext uri="{BB962C8B-B14F-4D97-AF65-F5344CB8AC3E}">
        <p14:creationId xmlns:p14="http://schemas.microsoft.com/office/powerpoint/2010/main" val="62959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5B19E4-0108-41C4-8DB1-11BAE0B49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0EA95F98-B394-438D-F9D6-63EEC8CB8B2E}"/>
              </a:ext>
            </a:extLst>
          </p:cNvPr>
          <p:cNvSpPr>
            <a:spLocks noGrp="1"/>
          </p:cNvSpPr>
          <p:nvPr>
            <p:ph type="title"/>
          </p:nvPr>
        </p:nvSpPr>
        <p:spPr>
          <a:xfrm>
            <a:off x="6438900" y="669925"/>
            <a:ext cx="4457702" cy="1325563"/>
          </a:xfrm>
        </p:spPr>
        <p:txBody>
          <a:bodyPr vert="horz" lIns="91440" tIns="45720" rIns="91440" bIns="45720" rtlCol="0" anchor="b">
            <a:normAutofit/>
          </a:bodyPr>
          <a:lstStyle/>
          <a:p>
            <a:r>
              <a:rPr lang="en-US" sz="2400" kern="1200" dirty="0" err="1">
                <a:solidFill>
                  <a:schemeClr val="bg1"/>
                </a:solidFill>
                <a:effectLst/>
                <a:latin typeface="+mj-lt"/>
                <a:ea typeface="+mj-ea"/>
                <a:cs typeface="+mj-cs"/>
              </a:rPr>
              <a:t>Tävlingsöversyn</a:t>
            </a:r>
            <a:r>
              <a:rPr lang="en-US" sz="2400" kern="1200" dirty="0">
                <a:solidFill>
                  <a:schemeClr val="bg1"/>
                </a:solidFill>
                <a:effectLst/>
                <a:latin typeface="+mj-lt"/>
                <a:ea typeface="+mj-ea"/>
                <a:cs typeface="+mj-cs"/>
              </a:rPr>
              <a:t> </a:t>
            </a:r>
            <a:r>
              <a:rPr lang="en-US" sz="2400" kern="1200" dirty="0" err="1">
                <a:solidFill>
                  <a:schemeClr val="bg1"/>
                </a:solidFill>
                <a:effectLst/>
                <a:latin typeface="+mj-lt"/>
                <a:ea typeface="+mj-ea"/>
                <a:cs typeface="+mj-cs"/>
              </a:rPr>
              <a:t>tävlingar</a:t>
            </a:r>
            <a:r>
              <a:rPr lang="en-US" sz="2400" kern="1200" dirty="0">
                <a:solidFill>
                  <a:schemeClr val="bg1"/>
                </a:solidFill>
                <a:effectLst/>
                <a:latin typeface="+mj-lt"/>
                <a:ea typeface="+mj-ea"/>
                <a:cs typeface="+mj-cs"/>
              </a:rPr>
              <a:t> </a:t>
            </a:r>
            <a:r>
              <a:rPr lang="en-US" sz="2400" kern="1200" dirty="0" err="1">
                <a:solidFill>
                  <a:schemeClr val="bg1"/>
                </a:solidFill>
                <a:effectLst/>
                <a:latin typeface="+mj-lt"/>
                <a:ea typeface="+mj-ea"/>
                <a:cs typeface="+mj-cs"/>
              </a:rPr>
              <a:t>Västerbotten</a:t>
            </a:r>
            <a:r>
              <a:rPr lang="en-US" sz="2400" kern="1200" dirty="0">
                <a:solidFill>
                  <a:schemeClr val="bg1"/>
                </a:solidFill>
                <a:effectLst/>
                <a:latin typeface="+mj-lt"/>
                <a:ea typeface="+mj-ea"/>
                <a:cs typeface="+mj-cs"/>
              </a:rPr>
              <a:t> 2022/2023 </a:t>
            </a:r>
            <a:br>
              <a:rPr lang="en-US" sz="2400" kern="1200" dirty="0">
                <a:solidFill>
                  <a:schemeClr val="bg1"/>
                </a:solidFill>
                <a:effectLst/>
                <a:latin typeface="+mj-lt"/>
                <a:ea typeface="+mj-ea"/>
                <a:cs typeface="+mj-cs"/>
              </a:rPr>
            </a:br>
            <a:endParaRPr lang="en-US" sz="2400" kern="1200" dirty="0">
              <a:solidFill>
                <a:schemeClr val="bg1"/>
              </a:solidFill>
              <a:latin typeface="+mj-lt"/>
              <a:ea typeface="+mj-ea"/>
              <a:cs typeface="+mj-cs"/>
            </a:endParaRPr>
          </a:p>
        </p:txBody>
      </p:sp>
      <p:cxnSp>
        <p:nvCxnSpPr>
          <p:cNvPr id="13" name="Straight Connector 12">
            <a:extLst>
              <a:ext uri="{FF2B5EF4-FFF2-40B4-BE49-F238E27FC236}">
                <a16:creationId xmlns:a16="http://schemas.microsoft.com/office/drawing/2014/main" id="{C727A21A-62F5-405C-B7A5-439FD39932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0340"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E62CE6-1D21-4565-8E90-0F1D900BEF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026340"/>
            <a:ext cx="1089660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ruta 5">
            <a:extLst>
              <a:ext uri="{FF2B5EF4-FFF2-40B4-BE49-F238E27FC236}">
                <a16:creationId xmlns:a16="http://schemas.microsoft.com/office/drawing/2014/main" id="{5BDC2F42-E7A1-C983-15B1-FE66645CF844}"/>
              </a:ext>
            </a:extLst>
          </p:cNvPr>
          <p:cNvSpPr txBox="1"/>
          <p:nvPr/>
        </p:nvSpPr>
        <p:spPr>
          <a:xfrm>
            <a:off x="6333423" y="2136807"/>
            <a:ext cx="4563179" cy="4051263"/>
          </a:xfrm>
          <a:prstGeom prst="rect">
            <a:avLst/>
          </a:prstGeom>
        </p:spPr>
        <p:txBody>
          <a:bodyPr vert="horz" lIns="91440" tIns="45720" rIns="91440" bIns="45720" rtlCol="0">
            <a:normAutofit lnSpcReduction="10000"/>
          </a:bodyPr>
          <a:lstStyle/>
          <a:p>
            <a:pPr>
              <a:lnSpc>
                <a:spcPct val="90000"/>
              </a:lnSpc>
              <a:spcAft>
                <a:spcPts val="800"/>
              </a:spcAft>
            </a:pPr>
            <a:r>
              <a:rPr lang="en-US" sz="1600" dirty="0" err="1">
                <a:solidFill>
                  <a:schemeClr val="bg1"/>
                </a:solidFill>
                <a:effectLst/>
              </a:rPr>
              <a:t>Inställda</a:t>
            </a:r>
            <a:r>
              <a:rPr lang="en-US" sz="1600" dirty="0">
                <a:solidFill>
                  <a:schemeClr val="bg1"/>
                </a:solidFill>
                <a:effectLst/>
              </a:rPr>
              <a:t> </a:t>
            </a:r>
            <a:r>
              <a:rPr lang="en-US" sz="1600" dirty="0" err="1">
                <a:solidFill>
                  <a:schemeClr val="bg1"/>
                </a:solidFill>
                <a:effectLst/>
              </a:rPr>
              <a:t>tävlingar</a:t>
            </a:r>
            <a:r>
              <a:rPr lang="en-US" sz="1600" dirty="0">
                <a:solidFill>
                  <a:schemeClr val="bg1"/>
                </a:solidFill>
                <a:effectLst/>
              </a:rPr>
              <a:t>: </a:t>
            </a:r>
          </a:p>
          <a:p>
            <a:pPr marL="285750" indent="-228600">
              <a:lnSpc>
                <a:spcPct val="90000"/>
              </a:lnSpc>
              <a:spcAft>
                <a:spcPts val="800"/>
              </a:spcAft>
              <a:buFont typeface="Arial" panose="020B0604020202020204" pitchFamily="34" charset="0"/>
              <a:buChar char="•"/>
            </a:pPr>
            <a:r>
              <a:rPr lang="en-US" sz="1600" dirty="0" err="1">
                <a:solidFill>
                  <a:schemeClr val="bg1"/>
                </a:solidFill>
                <a:effectLst/>
              </a:rPr>
              <a:t>Laxspelen</a:t>
            </a:r>
            <a:r>
              <a:rPr lang="en-US" sz="1600" dirty="0">
                <a:solidFill>
                  <a:schemeClr val="bg1"/>
                </a:solidFill>
                <a:effectLst/>
              </a:rPr>
              <a:t> – </a:t>
            </a:r>
            <a:r>
              <a:rPr lang="en-US" sz="1600" dirty="0" err="1">
                <a:solidFill>
                  <a:schemeClr val="bg1"/>
                </a:solidFill>
                <a:effectLst/>
              </a:rPr>
              <a:t>ej</a:t>
            </a:r>
            <a:r>
              <a:rPr lang="en-US" sz="1600" dirty="0">
                <a:solidFill>
                  <a:schemeClr val="bg1"/>
                </a:solidFill>
                <a:effectLst/>
              </a:rPr>
              <a:t> </a:t>
            </a:r>
            <a:r>
              <a:rPr lang="en-US" sz="1600" dirty="0" err="1">
                <a:solidFill>
                  <a:schemeClr val="bg1"/>
                </a:solidFill>
                <a:effectLst/>
              </a:rPr>
              <a:t>genomförd</a:t>
            </a:r>
            <a:r>
              <a:rPr lang="en-US" sz="1600" dirty="0">
                <a:solidFill>
                  <a:schemeClr val="bg1"/>
                </a:solidFill>
                <a:effectLst/>
              </a:rPr>
              <a:t>, </a:t>
            </a:r>
          </a:p>
          <a:p>
            <a:pPr marL="285750" indent="-228600">
              <a:lnSpc>
                <a:spcPct val="90000"/>
              </a:lnSpc>
              <a:spcAft>
                <a:spcPts val="800"/>
              </a:spcAft>
              <a:buFont typeface="Arial" panose="020B0604020202020204" pitchFamily="34" charset="0"/>
              <a:buChar char="•"/>
            </a:pPr>
            <a:r>
              <a:rPr lang="en-US" sz="1600" dirty="0">
                <a:solidFill>
                  <a:schemeClr val="bg1"/>
                </a:solidFill>
                <a:effectLst/>
              </a:rPr>
              <a:t>Skelleftespelen – </a:t>
            </a:r>
            <a:r>
              <a:rPr lang="en-US" sz="1600" dirty="0" err="1">
                <a:solidFill>
                  <a:schemeClr val="bg1"/>
                </a:solidFill>
                <a:effectLst/>
              </a:rPr>
              <a:t>genomförd</a:t>
            </a:r>
            <a:r>
              <a:rPr lang="en-US" sz="1600" dirty="0">
                <a:solidFill>
                  <a:schemeClr val="bg1"/>
                </a:solidFill>
                <a:effectLst/>
              </a:rPr>
              <a:t>, </a:t>
            </a:r>
          </a:p>
          <a:p>
            <a:pPr>
              <a:lnSpc>
                <a:spcPct val="90000"/>
              </a:lnSpc>
              <a:spcAft>
                <a:spcPts val="800"/>
              </a:spcAft>
            </a:pPr>
            <a:endParaRPr lang="en-US" sz="1600" dirty="0">
              <a:solidFill>
                <a:schemeClr val="bg1"/>
              </a:solidFill>
              <a:effectLst/>
            </a:endParaRPr>
          </a:p>
          <a:p>
            <a:pPr indent="-228600">
              <a:lnSpc>
                <a:spcPct val="90000"/>
              </a:lnSpc>
              <a:spcAft>
                <a:spcPts val="800"/>
              </a:spcAft>
              <a:buFont typeface="Arial" panose="020B0604020202020204" pitchFamily="34" charset="0"/>
              <a:buChar char="•"/>
            </a:pPr>
            <a:r>
              <a:rPr lang="en-US" sz="1600" dirty="0">
                <a:solidFill>
                  <a:schemeClr val="bg1"/>
                </a:solidFill>
                <a:effectLst/>
              </a:rPr>
              <a:t>8 </a:t>
            </a:r>
            <a:r>
              <a:rPr lang="en-US" sz="1600" dirty="0" err="1">
                <a:solidFill>
                  <a:schemeClr val="bg1"/>
                </a:solidFill>
                <a:effectLst/>
              </a:rPr>
              <a:t>klassiska</a:t>
            </a:r>
            <a:endParaRPr lang="en-US" sz="1600" dirty="0">
              <a:solidFill>
                <a:schemeClr val="bg1"/>
              </a:solidFill>
              <a:effectLst/>
            </a:endParaRPr>
          </a:p>
          <a:p>
            <a:pPr indent="-228600">
              <a:lnSpc>
                <a:spcPct val="90000"/>
              </a:lnSpc>
              <a:spcAft>
                <a:spcPts val="800"/>
              </a:spcAft>
              <a:buFont typeface="Arial" panose="020B0604020202020204" pitchFamily="34" charset="0"/>
              <a:buChar char="•"/>
            </a:pPr>
            <a:r>
              <a:rPr lang="en-US" sz="1600" dirty="0">
                <a:solidFill>
                  <a:schemeClr val="bg1"/>
                </a:solidFill>
                <a:effectLst/>
              </a:rPr>
              <a:t>8 </a:t>
            </a:r>
            <a:r>
              <a:rPr lang="en-US" sz="1600" dirty="0" err="1">
                <a:solidFill>
                  <a:schemeClr val="bg1"/>
                </a:solidFill>
                <a:effectLst/>
              </a:rPr>
              <a:t>fristil</a:t>
            </a:r>
            <a:endParaRPr lang="en-US" sz="1600" dirty="0">
              <a:solidFill>
                <a:schemeClr val="bg1"/>
              </a:solidFill>
              <a:effectLst/>
            </a:endParaRPr>
          </a:p>
          <a:p>
            <a:pPr indent="-228600">
              <a:lnSpc>
                <a:spcPct val="90000"/>
              </a:lnSpc>
              <a:spcAft>
                <a:spcPts val="800"/>
              </a:spcAft>
              <a:buFont typeface="Arial" panose="020B0604020202020204" pitchFamily="34" charset="0"/>
              <a:buChar char="•"/>
            </a:pPr>
            <a:r>
              <a:rPr lang="en-US" sz="1600" dirty="0">
                <a:solidFill>
                  <a:schemeClr val="bg1"/>
                </a:solidFill>
                <a:effectLst/>
              </a:rPr>
              <a:t>1 </a:t>
            </a:r>
            <a:r>
              <a:rPr lang="en-US" sz="1600" dirty="0" err="1">
                <a:solidFill>
                  <a:schemeClr val="bg1"/>
                </a:solidFill>
                <a:effectLst/>
              </a:rPr>
              <a:t>skicross</a:t>
            </a:r>
            <a:endParaRPr lang="en-US" sz="1600" dirty="0">
              <a:solidFill>
                <a:schemeClr val="bg1"/>
              </a:solidFill>
              <a:effectLst/>
            </a:endParaRPr>
          </a:p>
          <a:p>
            <a:pPr indent="-228600">
              <a:lnSpc>
                <a:spcPct val="90000"/>
              </a:lnSpc>
              <a:spcAft>
                <a:spcPts val="800"/>
              </a:spcAft>
              <a:buFont typeface="Arial" panose="020B0604020202020204" pitchFamily="34" charset="0"/>
              <a:buChar char="•"/>
            </a:pPr>
            <a:r>
              <a:rPr lang="en-US" sz="1600" dirty="0">
                <a:solidFill>
                  <a:schemeClr val="bg1"/>
                </a:solidFill>
                <a:effectLst/>
              </a:rPr>
              <a:t>3 </a:t>
            </a:r>
            <a:r>
              <a:rPr lang="en-US" sz="1600" dirty="0" err="1">
                <a:solidFill>
                  <a:schemeClr val="bg1"/>
                </a:solidFill>
                <a:effectLst/>
              </a:rPr>
              <a:t>masstart</a:t>
            </a:r>
            <a:endParaRPr lang="en-US" sz="1600" dirty="0">
              <a:solidFill>
                <a:schemeClr val="bg1"/>
              </a:solidFill>
              <a:effectLst/>
            </a:endParaRPr>
          </a:p>
          <a:p>
            <a:pPr indent="-228600">
              <a:lnSpc>
                <a:spcPct val="90000"/>
              </a:lnSpc>
              <a:spcAft>
                <a:spcPts val="800"/>
              </a:spcAft>
              <a:buFont typeface="Arial" panose="020B0604020202020204" pitchFamily="34" charset="0"/>
              <a:buChar char="•"/>
            </a:pPr>
            <a:r>
              <a:rPr lang="en-US" sz="1600" dirty="0">
                <a:solidFill>
                  <a:schemeClr val="bg1"/>
                </a:solidFill>
                <a:effectLst/>
              </a:rPr>
              <a:t>2 sprint </a:t>
            </a:r>
          </a:p>
          <a:p>
            <a:pPr indent="-228600">
              <a:lnSpc>
                <a:spcPct val="90000"/>
              </a:lnSpc>
              <a:spcAft>
                <a:spcPts val="800"/>
              </a:spcAft>
              <a:buFont typeface="Arial" panose="020B0604020202020204" pitchFamily="34" charset="0"/>
              <a:buChar char="•"/>
            </a:pPr>
            <a:r>
              <a:rPr lang="en-US" sz="1600" dirty="0">
                <a:solidFill>
                  <a:schemeClr val="bg1"/>
                </a:solidFill>
                <a:effectLst/>
              </a:rPr>
              <a:t>13 </a:t>
            </a:r>
            <a:r>
              <a:rPr lang="en-US" sz="1600" dirty="0" err="1">
                <a:solidFill>
                  <a:schemeClr val="bg1"/>
                </a:solidFill>
                <a:effectLst/>
              </a:rPr>
              <a:t>distanser</a:t>
            </a:r>
            <a:endParaRPr lang="en-US" sz="1600" dirty="0">
              <a:solidFill>
                <a:schemeClr val="bg1"/>
              </a:solidFill>
              <a:effectLst/>
            </a:endParaRPr>
          </a:p>
          <a:p>
            <a:pPr indent="-228600">
              <a:lnSpc>
                <a:spcPct val="90000"/>
              </a:lnSpc>
              <a:spcAft>
                <a:spcPts val="800"/>
              </a:spcAft>
              <a:buFont typeface="Arial" panose="020B0604020202020204" pitchFamily="34" charset="0"/>
              <a:buChar char="•"/>
            </a:pPr>
            <a:endParaRPr lang="en-US" sz="1600" dirty="0">
              <a:solidFill>
                <a:schemeClr val="bg1"/>
              </a:solidFill>
            </a:endParaRPr>
          </a:p>
          <a:p>
            <a:r>
              <a:rPr lang="sv-SE" sz="1600" dirty="0">
                <a:solidFill>
                  <a:schemeClr val="bg1"/>
                </a:solidFill>
              </a:rPr>
              <a:t>Samt Bauhaus cup i Lycksele</a:t>
            </a:r>
          </a:p>
          <a:p>
            <a:r>
              <a:rPr lang="sv-SE" sz="1600" dirty="0">
                <a:solidFill>
                  <a:schemeClr val="bg1"/>
                </a:solidFill>
              </a:rPr>
              <a:t>och 9 långlopp</a:t>
            </a:r>
          </a:p>
        </p:txBody>
      </p:sp>
      <p:graphicFrame>
        <p:nvGraphicFramePr>
          <p:cNvPr id="4" name="Platshållare för innehåll 3">
            <a:extLst>
              <a:ext uri="{FF2B5EF4-FFF2-40B4-BE49-F238E27FC236}">
                <a16:creationId xmlns:a16="http://schemas.microsoft.com/office/drawing/2014/main" id="{7494B96E-9A8B-5431-1D81-46CB2BAA2654}"/>
              </a:ext>
            </a:extLst>
          </p:cNvPr>
          <p:cNvGraphicFramePr>
            <a:graphicFrameLocks noGrp="1"/>
          </p:cNvGraphicFramePr>
          <p:nvPr>
            <p:ph idx="1"/>
            <p:extLst>
              <p:ext uri="{D42A27DB-BD31-4B8C-83A1-F6EECF244321}">
                <p14:modId xmlns:p14="http://schemas.microsoft.com/office/powerpoint/2010/main" val="2275397095"/>
              </p:ext>
            </p:extLst>
          </p:nvPr>
        </p:nvGraphicFramePr>
        <p:xfrm>
          <a:off x="38547" y="0"/>
          <a:ext cx="5676011" cy="6858012"/>
        </p:xfrm>
        <a:graphic>
          <a:graphicData uri="http://schemas.openxmlformats.org/drawingml/2006/table">
            <a:tbl>
              <a:tblPr firstRow="1" firstCol="1" bandRow="1">
                <a:tableStyleId>{5C22544A-7EE6-4342-B048-85BDC9FD1C3A}</a:tableStyleId>
              </a:tblPr>
              <a:tblGrid>
                <a:gridCol w="546696">
                  <a:extLst>
                    <a:ext uri="{9D8B030D-6E8A-4147-A177-3AD203B41FA5}">
                      <a16:colId xmlns:a16="http://schemas.microsoft.com/office/drawing/2014/main" val="32365471"/>
                    </a:ext>
                  </a:extLst>
                </a:gridCol>
                <a:gridCol w="1590292">
                  <a:extLst>
                    <a:ext uri="{9D8B030D-6E8A-4147-A177-3AD203B41FA5}">
                      <a16:colId xmlns:a16="http://schemas.microsoft.com/office/drawing/2014/main" val="2782555778"/>
                    </a:ext>
                  </a:extLst>
                </a:gridCol>
                <a:gridCol w="974706">
                  <a:extLst>
                    <a:ext uri="{9D8B030D-6E8A-4147-A177-3AD203B41FA5}">
                      <a16:colId xmlns:a16="http://schemas.microsoft.com/office/drawing/2014/main" val="3691791357"/>
                    </a:ext>
                  </a:extLst>
                </a:gridCol>
                <a:gridCol w="848520">
                  <a:extLst>
                    <a:ext uri="{9D8B030D-6E8A-4147-A177-3AD203B41FA5}">
                      <a16:colId xmlns:a16="http://schemas.microsoft.com/office/drawing/2014/main" val="601651404"/>
                    </a:ext>
                  </a:extLst>
                </a:gridCol>
                <a:gridCol w="880919">
                  <a:extLst>
                    <a:ext uri="{9D8B030D-6E8A-4147-A177-3AD203B41FA5}">
                      <a16:colId xmlns:a16="http://schemas.microsoft.com/office/drawing/2014/main" val="3250320753"/>
                    </a:ext>
                  </a:extLst>
                </a:gridCol>
                <a:gridCol w="834878">
                  <a:extLst>
                    <a:ext uri="{9D8B030D-6E8A-4147-A177-3AD203B41FA5}">
                      <a16:colId xmlns:a16="http://schemas.microsoft.com/office/drawing/2014/main" val="3831290521"/>
                    </a:ext>
                  </a:extLst>
                </a:gridCol>
              </a:tblGrid>
              <a:tr h="414984">
                <a:tc>
                  <a:txBody>
                    <a:bodyPr/>
                    <a:lstStyle/>
                    <a:p>
                      <a:pPr algn="l">
                        <a:lnSpc>
                          <a:spcPct val="107000"/>
                        </a:lnSpc>
                        <a:spcAft>
                          <a:spcPts val="800"/>
                        </a:spcAft>
                      </a:pPr>
                      <a:r>
                        <a:rPr lang="sv-SE" sz="1200">
                          <a:effectLst/>
                        </a:rPr>
                        <a:t>3/12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Tannnbergssprinten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Lycksele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183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sprint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72146248"/>
                  </a:ext>
                </a:extLst>
              </a:tr>
              <a:tr h="414984">
                <a:tc>
                  <a:txBody>
                    <a:bodyPr/>
                    <a:lstStyle/>
                    <a:p>
                      <a:pPr algn="l">
                        <a:lnSpc>
                          <a:spcPct val="107000"/>
                        </a:lnSpc>
                        <a:spcAft>
                          <a:spcPts val="800"/>
                        </a:spcAft>
                      </a:pPr>
                      <a:r>
                        <a:rPr lang="sv-SE" sz="1200">
                          <a:effectLst/>
                        </a:rPr>
                        <a:t>4/12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Decembersprinten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Umeå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182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Intervall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430212876"/>
                  </a:ext>
                </a:extLst>
              </a:tr>
              <a:tr h="414984">
                <a:tc>
                  <a:txBody>
                    <a:bodyPr/>
                    <a:lstStyle/>
                    <a:p>
                      <a:pPr algn="l">
                        <a:lnSpc>
                          <a:spcPct val="107000"/>
                        </a:lnSpc>
                        <a:spcAft>
                          <a:spcPts val="800"/>
                        </a:spcAft>
                      </a:pPr>
                      <a:r>
                        <a:rPr lang="sv-SE" sz="1200">
                          <a:effectLst/>
                        </a:rPr>
                        <a:t>14/1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KSK - 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Kågedalen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Intervall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396031921"/>
                  </a:ext>
                </a:extLst>
              </a:tr>
              <a:tr h="524118">
                <a:tc>
                  <a:txBody>
                    <a:bodyPr/>
                    <a:lstStyle/>
                    <a:p>
                      <a:pPr algn="l">
                        <a:lnSpc>
                          <a:spcPct val="107000"/>
                        </a:lnSpc>
                        <a:spcAft>
                          <a:spcPts val="800"/>
                        </a:spcAft>
                      </a:pPr>
                      <a:r>
                        <a:rPr lang="sv-SE" sz="1200">
                          <a:effectLst/>
                        </a:rPr>
                        <a:t>15/1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Lilla Vildmanna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Umeå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205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a:t>
                      </a:r>
                    </a:p>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680663563"/>
                  </a:ext>
                </a:extLst>
              </a:tr>
              <a:tr h="414984">
                <a:tc>
                  <a:txBody>
                    <a:bodyPr/>
                    <a:lstStyle/>
                    <a:p>
                      <a:pPr algn="l">
                        <a:lnSpc>
                          <a:spcPct val="107000"/>
                        </a:lnSpc>
                        <a:spcAft>
                          <a:spcPts val="800"/>
                        </a:spcAft>
                      </a:pPr>
                      <a:r>
                        <a:rPr lang="sv-SE" sz="1200">
                          <a:effectLst/>
                        </a:rPr>
                        <a:t>21/1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JärvsjöRennet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Järvsjöby</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59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Sprint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845917793"/>
                  </a:ext>
                </a:extLst>
              </a:tr>
              <a:tr h="414984">
                <a:tc>
                  <a:txBody>
                    <a:bodyPr/>
                    <a:lstStyle/>
                    <a:p>
                      <a:pPr algn="l">
                        <a:lnSpc>
                          <a:spcPct val="107000"/>
                        </a:lnSpc>
                        <a:spcAft>
                          <a:spcPts val="800"/>
                        </a:spcAft>
                      </a:pPr>
                      <a:r>
                        <a:rPr lang="sv-SE" sz="1200">
                          <a:effectLst/>
                        </a:rPr>
                        <a:t>22/1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I Tages spår</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Vilhelmina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41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670534522"/>
                  </a:ext>
                </a:extLst>
              </a:tr>
              <a:tr h="414984">
                <a:tc>
                  <a:txBody>
                    <a:bodyPr/>
                    <a:lstStyle/>
                    <a:p>
                      <a:pPr algn="l">
                        <a:lnSpc>
                          <a:spcPct val="107000"/>
                        </a:lnSpc>
                        <a:spcAft>
                          <a:spcPts val="800"/>
                        </a:spcAft>
                      </a:pPr>
                      <a:r>
                        <a:rPr lang="sv-SE" sz="1200">
                          <a:effectLst/>
                        </a:rPr>
                        <a:t>28/1</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Cooploppet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Vännäs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166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178938238"/>
                  </a:ext>
                </a:extLst>
              </a:tr>
              <a:tr h="414984">
                <a:tc>
                  <a:txBody>
                    <a:bodyPr/>
                    <a:lstStyle/>
                    <a:p>
                      <a:pPr algn="l">
                        <a:lnSpc>
                          <a:spcPct val="107000"/>
                        </a:lnSpc>
                        <a:spcAft>
                          <a:spcPts val="800"/>
                        </a:spcAft>
                      </a:pPr>
                      <a:r>
                        <a:rPr lang="sv-SE" sz="1200">
                          <a:effectLst/>
                        </a:rPr>
                        <a:t>4/2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Fjällvindelloppet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Tärna</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58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475422395"/>
                  </a:ext>
                </a:extLst>
              </a:tr>
              <a:tr h="524118">
                <a:tc>
                  <a:txBody>
                    <a:bodyPr/>
                    <a:lstStyle/>
                    <a:p>
                      <a:pPr algn="l">
                        <a:lnSpc>
                          <a:spcPct val="107000"/>
                        </a:lnSpc>
                        <a:spcAft>
                          <a:spcPts val="800"/>
                        </a:spcAft>
                      </a:pPr>
                      <a:r>
                        <a:rPr lang="sv-SE" sz="1200">
                          <a:effectLst/>
                        </a:rPr>
                        <a:t>18/2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Röbäcksspelen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Röbäck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146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a:t>
                      </a:r>
                    </a:p>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234953604"/>
                  </a:ext>
                </a:extLst>
              </a:tr>
              <a:tr h="414984">
                <a:tc>
                  <a:txBody>
                    <a:bodyPr/>
                    <a:lstStyle/>
                    <a:p>
                      <a:pPr algn="l">
                        <a:lnSpc>
                          <a:spcPct val="107000"/>
                        </a:lnSpc>
                        <a:spcAft>
                          <a:spcPts val="800"/>
                        </a:spcAft>
                      </a:pPr>
                      <a:r>
                        <a:rPr lang="sv-SE" sz="1200">
                          <a:effectLst/>
                        </a:rPr>
                        <a:t>19/2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Byskespelen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Byske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138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756412144"/>
                  </a:ext>
                </a:extLst>
              </a:tr>
              <a:tr h="414984">
                <a:tc>
                  <a:txBody>
                    <a:bodyPr/>
                    <a:lstStyle/>
                    <a:p>
                      <a:pPr algn="l">
                        <a:lnSpc>
                          <a:spcPct val="107000"/>
                        </a:lnSpc>
                        <a:spcAft>
                          <a:spcPts val="800"/>
                        </a:spcAft>
                      </a:pPr>
                      <a:r>
                        <a:rPr lang="sv-SE" sz="1200">
                          <a:effectLst/>
                        </a:rPr>
                        <a:t>25/2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Tjamstanloppet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Malå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110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2598558712"/>
                  </a:ext>
                </a:extLst>
              </a:tr>
              <a:tr h="414984">
                <a:tc>
                  <a:txBody>
                    <a:bodyPr/>
                    <a:lstStyle/>
                    <a:p>
                      <a:pPr algn="l">
                        <a:lnSpc>
                          <a:spcPct val="107000"/>
                        </a:lnSpc>
                        <a:spcAft>
                          <a:spcPts val="800"/>
                        </a:spcAft>
                      </a:pPr>
                      <a:r>
                        <a:rPr lang="sv-SE" sz="1200">
                          <a:effectLst/>
                        </a:rPr>
                        <a:t>25/2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Tjamstan Skicross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Malå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 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71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skicross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688931976"/>
                  </a:ext>
                </a:extLst>
              </a:tr>
              <a:tr h="414984">
                <a:tc>
                  <a:txBody>
                    <a:bodyPr/>
                    <a:lstStyle/>
                    <a:p>
                      <a:pPr algn="l">
                        <a:lnSpc>
                          <a:spcPct val="107000"/>
                        </a:lnSpc>
                        <a:spcAft>
                          <a:spcPts val="800"/>
                        </a:spcAft>
                      </a:pPr>
                      <a:r>
                        <a:rPr lang="sv-SE" sz="1200">
                          <a:effectLst/>
                        </a:rPr>
                        <a:t>26/2</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Norsjöloppet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Norsjö</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 </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95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1161490818"/>
                  </a:ext>
                </a:extLst>
              </a:tr>
              <a:tr h="414984">
                <a:tc>
                  <a:txBody>
                    <a:bodyPr/>
                    <a:lstStyle/>
                    <a:p>
                      <a:pPr algn="l">
                        <a:lnSpc>
                          <a:spcPct val="107000"/>
                        </a:lnSpc>
                        <a:spcAft>
                          <a:spcPts val="800"/>
                        </a:spcAft>
                      </a:pPr>
                      <a:r>
                        <a:rPr lang="sv-SE" sz="1200">
                          <a:effectLst/>
                        </a:rPr>
                        <a:t>4/3</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Skelleftespelen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Skellefteå</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Klassiskt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113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4238150364"/>
                  </a:ext>
                </a:extLst>
              </a:tr>
              <a:tr h="414984">
                <a:tc>
                  <a:txBody>
                    <a:bodyPr/>
                    <a:lstStyle/>
                    <a:p>
                      <a:pPr algn="l">
                        <a:lnSpc>
                          <a:spcPct val="107000"/>
                        </a:lnSpc>
                        <a:spcAft>
                          <a:spcPts val="800"/>
                        </a:spcAft>
                      </a:pPr>
                      <a:r>
                        <a:rPr lang="sv-SE" sz="1200">
                          <a:effectLst/>
                        </a:rPr>
                        <a:t>¼</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Lappmarksloppet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Sorsele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154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55197985"/>
                  </a:ext>
                </a:extLst>
              </a:tr>
              <a:tr h="414984">
                <a:tc>
                  <a:txBody>
                    <a:bodyPr/>
                    <a:lstStyle/>
                    <a:p>
                      <a:pPr algn="l">
                        <a:lnSpc>
                          <a:spcPct val="107000"/>
                        </a:lnSpc>
                        <a:spcAft>
                          <a:spcPts val="800"/>
                        </a:spcAft>
                      </a:pPr>
                      <a:r>
                        <a:rPr lang="sv-SE" sz="1200">
                          <a:effectLst/>
                        </a:rPr>
                        <a:t>2/4</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Luspenloppet</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Storuman</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Fristil</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160 deltagare</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tc>
                  <a:txBody>
                    <a:bodyPr/>
                    <a:lstStyle/>
                    <a:p>
                      <a:pPr algn="l">
                        <a:lnSpc>
                          <a:spcPct val="107000"/>
                        </a:lnSpc>
                        <a:spcAft>
                          <a:spcPts val="800"/>
                        </a:spcAft>
                      </a:pPr>
                      <a:r>
                        <a:rPr lang="sv-SE" sz="1200">
                          <a:effectLst/>
                        </a:rPr>
                        <a:t>Masstart distans</a:t>
                      </a:r>
                      <a:endParaRPr lang="sv-SE" sz="1200">
                        <a:effectLst/>
                        <a:latin typeface="Calibri" panose="020F0502020204030204" pitchFamily="34" charset="0"/>
                        <a:ea typeface="Calibri" panose="020F0502020204030204" pitchFamily="34" charset="0"/>
                        <a:cs typeface="Times New Roman" panose="02020603050405020304" pitchFamily="18" charset="0"/>
                      </a:endParaRPr>
                    </a:p>
                  </a:txBody>
                  <a:tcPr marL="73666" marR="73666" marT="0" marB="0"/>
                </a:tc>
                <a:extLst>
                  <a:ext uri="{0D108BD9-81ED-4DB2-BD59-A6C34878D82A}">
                    <a16:rowId xmlns:a16="http://schemas.microsoft.com/office/drawing/2014/main" val="33705696"/>
                  </a:ext>
                </a:extLst>
              </a:tr>
            </a:tbl>
          </a:graphicData>
        </a:graphic>
      </p:graphicFrame>
    </p:spTree>
    <p:extLst>
      <p:ext uri="{BB962C8B-B14F-4D97-AF65-F5344CB8AC3E}">
        <p14:creationId xmlns:p14="http://schemas.microsoft.com/office/powerpoint/2010/main" val="65423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latshållare för innehåll 3">
            <a:extLst>
              <a:ext uri="{FF2B5EF4-FFF2-40B4-BE49-F238E27FC236}">
                <a16:creationId xmlns:a16="http://schemas.microsoft.com/office/drawing/2014/main" id="{D6580F93-FAEF-0106-077D-410E306D0076}"/>
              </a:ext>
            </a:extLst>
          </p:cNvPr>
          <p:cNvPicPr>
            <a:picLocks noGrp="1" noChangeAspect="1"/>
          </p:cNvPicPr>
          <p:nvPr>
            <p:ph idx="1"/>
          </p:nvPr>
        </p:nvPicPr>
        <p:blipFill rotWithShape="1">
          <a:blip r:embed="rId2"/>
          <a:srcRect r="425" b="-1"/>
          <a:stretch/>
        </p:blipFill>
        <p:spPr>
          <a:xfrm>
            <a:off x="20" y="1282"/>
            <a:ext cx="12191980" cy="6856718"/>
          </a:xfrm>
          <a:prstGeom prst="rect">
            <a:avLst/>
          </a:prstGeom>
        </p:spPr>
      </p:pic>
    </p:spTree>
    <p:extLst>
      <p:ext uri="{BB962C8B-B14F-4D97-AF65-F5344CB8AC3E}">
        <p14:creationId xmlns:p14="http://schemas.microsoft.com/office/powerpoint/2010/main" val="4120781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193E735-F7A3-0712-C0B1-873B594AC8C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Vad vill ungdomar ha? </a:t>
            </a:r>
          </a:p>
        </p:txBody>
      </p:sp>
      <p:pic>
        <p:nvPicPr>
          <p:cNvPr id="4" name="Platshållare för innehåll 3">
            <a:extLst>
              <a:ext uri="{FF2B5EF4-FFF2-40B4-BE49-F238E27FC236}">
                <a16:creationId xmlns:a16="http://schemas.microsoft.com/office/drawing/2014/main" id="{ACC7F8EE-A365-20ED-5A48-64E37D0D2EBC}"/>
              </a:ext>
            </a:extLst>
          </p:cNvPr>
          <p:cNvPicPr>
            <a:picLocks noGrp="1" noChangeAspect="1"/>
          </p:cNvPicPr>
          <p:nvPr>
            <p:ph idx="1"/>
          </p:nvPr>
        </p:nvPicPr>
        <p:blipFill>
          <a:blip r:embed="rId2"/>
          <a:stretch>
            <a:fillRect/>
          </a:stretch>
        </p:blipFill>
        <p:spPr>
          <a:xfrm>
            <a:off x="4777316" y="1215633"/>
            <a:ext cx="6780700" cy="4424405"/>
          </a:xfrm>
          <a:prstGeom prst="rect">
            <a:avLst/>
          </a:prstGeom>
        </p:spPr>
      </p:pic>
    </p:spTree>
    <p:extLst>
      <p:ext uri="{BB962C8B-B14F-4D97-AF65-F5344CB8AC3E}">
        <p14:creationId xmlns:p14="http://schemas.microsoft.com/office/powerpoint/2010/main" val="3045792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Rubrik 1">
            <a:extLst>
              <a:ext uri="{FF2B5EF4-FFF2-40B4-BE49-F238E27FC236}">
                <a16:creationId xmlns:a16="http://schemas.microsoft.com/office/drawing/2014/main" id="{D3AB846B-76EE-F196-9D57-82C5D4335A4F}"/>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Vi </a:t>
            </a:r>
            <a:r>
              <a:rPr lang="en-US" sz="6000" kern="1200" dirty="0" err="1">
                <a:solidFill>
                  <a:schemeClr val="tx1"/>
                </a:solidFill>
                <a:latin typeface="+mj-lt"/>
                <a:ea typeface="+mj-ea"/>
                <a:cs typeface="+mj-cs"/>
              </a:rPr>
              <a:t>har</a:t>
            </a:r>
            <a:r>
              <a:rPr lang="en-US" sz="6000" kern="1200" dirty="0">
                <a:solidFill>
                  <a:schemeClr val="tx1"/>
                </a:solidFill>
                <a:latin typeface="+mj-lt"/>
                <a:ea typeface="+mj-ea"/>
                <a:cs typeface="+mj-cs"/>
              </a:rPr>
              <a:t> </a:t>
            </a:r>
            <a:r>
              <a:rPr lang="en-US" sz="6000" kern="1200" dirty="0" err="1">
                <a:solidFill>
                  <a:schemeClr val="tx1"/>
                </a:solidFill>
                <a:latin typeface="+mj-lt"/>
                <a:ea typeface="+mj-ea"/>
                <a:cs typeface="+mj-cs"/>
              </a:rPr>
              <a:t>få</a:t>
            </a:r>
            <a:r>
              <a:rPr lang="en-US" sz="6000" kern="1200" dirty="0">
                <a:solidFill>
                  <a:schemeClr val="tx1"/>
                </a:solidFill>
                <a:latin typeface="+mj-lt"/>
                <a:ea typeface="+mj-ea"/>
                <a:cs typeface="+mj-cs"/>
              </a:rPr>
              <a:t>  </a:t>
            </a:r>
            <a:r>
              <a:rPr lang="en-US" sz="6000" kern="1200" dirty="0" err="1">
                <a:solidFill>
                  <a:schemeClr val="tx1"/>
                </a:solidFill>
                <a:latin typeface="+mj-lt"/>
                <a:ea typeface="+mj-ea"/>
                <a:cs typeface="+mj-cs"/>
              </a:rPr>
              <a:t>stafetter</a:t>
            </a:r>
            <a:r>
              <a:rPr lang="en-US" sz="6000" kern="1200" dirty="0">
                <a:solidFill>
                  <a:schemeClr val="tx1"/>
                </a:solidFill>
                <a:latin typeface="+mj-lt"/>
                <a:ea typeface="+mj-ea"/>
                <a:cs typeface="+mj-cs"/>
              </a:rPr>
              <a:t>! </a:t>
            </a:r>
          </a:p>
        </p:txBody>
      </p:sp>
      <p:sp>
        <p:nvSpPr>
          <p:cNvPr id="3" name="Platshållare för innehåll 2">
            <a:extLst>
              <a:ext uri="{FF2B5EF4-FFF2-40B4-BE49-F238E27FC236}">
                <a16:creationId xmlns:a16="http://schemas.microsoft.com/office/drawing/2014/main" id="{5EC4D599-7425-E251-FE51-6BAF76042137}"/>
              </a:ext>
            </a:extLst>
          </p:cNvPr>
          <p:cNvSpPr>
            <a:spLocks noGrp="1"/>
          </p:cNvSpPr>
          <p:nvPr>
            <p:ph idx="1"/>
          </p:nvPr>
        </p:nvSpPr>
        <p:spPr>
          <a:xfrm>
            <a:off x="3315031" y="4076802"/>
            <a:ext cx="5561938" cy="1534587"/>
          </a:xfrm>
        </p:spPr>
        <p:txBody>
          <a:bodyPr vert="horz" lIns="91440" tIns="45720" rIns="91440" bIns="45720" rtlCol="0">
            <a:normAutofit/>
          </a:bodyPr>
          <a:lstStyle/>
          <a:p>
            <a:pPr marL="0" indent="0" algn="ctr">
              <a:buNone/>
            </a:pPr>
            <a:r>
              <a:rPr lang="en-US" sz="2400" kern="1200" dirty="0">
                <a:solidFill>
                  <a:schemeClr val="tx1"/>
                </a:solidFill>
                <a:latin typeface="+mn-lt"/>
                <a:ea typeface="+mn-ea"/>
                <a:cs typeface="+mn-cs"/>
              </a:rPr>
              <a:t>Skellefteå </a:t>
            </a:r>
            <a:r>
              <a:rPr lang="en-US" sz="2400" kern="1200" dirty="0" err="1">
                <a:solidFill>
                  <a:schemeClr val="tx1"/>
                </a:solidFill>
                <a:latin typeface="+mn-lt"/>
                <a:ea typeface="+mn-ea"/>
                <a:cs typeface="+mn-cs"/>
              </a:rPr>
              <a:t>kommer</a:t>
            </a:r>
            <a:r>
              <a:rPr lang="en-US" sz="2400" kern="1200" dirty="0">
                <a:solidFill>
                  <a:schemeClr val="tx1"/>
                </a:solidFill>
                <a:latin typeface="+mn-lt"/>
                <a:ea typeface="+mn-ea"/>
                <a:cs typeface="+mn-cs"/>
              </a:rPr>
              <a:t> </a:t>
            </a:r>
            <a:r>
              <a:rPr lang="en-US" sz="2400" kern="1200" dirty="0" err="1">
                <a:solidFill>
                  <a:schemeClr val="tx1"/>
                </a:solidFill>
                <a:latin typeface="+mn-lt"/>
                <a:ea typeface="+mn-ea"/>
                <a:cs typeface="+mn-cs"/>
              </a:rPr>
              <a:t>att</a:t>
            </a:r>
            <a:r>
              <a:rPr lang="en-US" sz="2400" kern="1200" dirty="0">
                <a:solidFill>
                  <a:schemeClr val="tx1"/>
                </a:solidFill>
                <a:latin typeface="+mn-lt"/>
                <a:ea typeface="+mn-ea"/>
                <a:cs typeface="+mn-cs"/>
              </a:rPr>
              <a:t> </a:t>
            </a:r>
            <a:r>
              <a:rPr lang="en-US" sz="2400" kern="1200" dirty="0" err="1">
                <a:solidFill>
                  <a:schemeClr val="tx1"/>
                </a:solidFill>
                <a:latin typeface="+mn-lt"/>
                <a:ea typeface="+mn-ea"/>
                <a:cs typeface="+mn-cs"/>
              </a:rPr>
              <a:t>genomföra</a:t>
            </a:r>
            <a:r>
              <a:rPr lang="en-US" sz="2400" kern="1200" dirty="0">
                <a:solidFill>
                  <a:schemeClr val="tx1"/>
                </a:solidFill>
                <a:latin typeface="+mn-lt"/>
                <a:ea typeface="+mn-ea"/>
                <a:cs typeface="+mn-cs"/>
              </a:rPr>
              <a:t> </a:t>
            </a:r>
            <a:r>
              <a:rPr lang="en-US" sz="2400" kern="1200" dirty="0" err="1">
                <a:solidFill>
                  <a:schemeClr val="tx1"/>
                </a:solidFill>
                <a:latin typeface="+mn-lt"/>
                <a:ea typeface="+mn-ea"/>
                <a:cs typeface="+mn-cs"/>
              </a:rPr>
              <a:t>en</a:t>
            </a:r>
            <a:r>
              <a:rPr lang="en-US" sz="2400" kern="1200" dirty="0">
                <a:solidFill>
                  <a:schemeClr val="tx1"/>
                </a:solidFill>
                <a:latin typeface="+mn-lt"/>
                <a:ea typeface="+mn-ea"/>
                <a:cs typeface="+mn-cs"/>
              </a:rPr>
              <a:t> och </a:t>
            </a:r>
            <a:r>
              <a:rPr lang="en-US" sz="2400" kern="1200" dirty="0" err="1">
                <a:solidFill>
                  <a:schemeClr val="tx1"/>
                </a:solidFill>
                <a:latin typeface="+mn-lt"/>
                <a:ea typeface="+mn-ea"/>
                <a:cs typeface="+mn-cs"/>
              </a:rPr>
              <a:t>ev</a:t>
            </a:r>
            <a:r>
              <a:rPr lang="en-US" sz="2400" kern="1200" dirty="0">
                <a:solidFill>
                  <a:schemeClr val="tx1"/>
                </a:solidFill>
                <a:latin typeface="+mn-lt"/>
                <a:ea typeface="+mn-ea"/>
                <a:cs typeface="+mn-cs"/>
              </a:rPr>
              <a:t> Vännäs! </a:t>
            </a:r>
          </a:p>
          <a:p>
            <a:pPr marL="0" indent="0" algn="ctr">
              <a:buNone/>
            </a:pPr>
            <a:r>
              <a:rPr lang="en-US" sz="2400" dirty="0"/>
              <a:t>BRA!</a:t>
            </a:r>
            <a:endParaRPr lang="en-US" sz="2400" kern="1200" dirty="0">
              <a:solidFill>
                <a:schemeClr val="tx1"/>
              </a:solidFill>
              <a:latin typeface="+mn-lt"/>
              <a:ea typeface="+mn-ea"/>
              <a:cs typeface="+mn-cs"/>
            </a:endParaRPr>
          </a:p>
        </p:txBody>
      </p:sp>
      <p:sp>
        <p:nvSpPr>
          <p:cNvPr id="27" name="Arc 26">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Oval 2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416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D045D4D8-4353-82CF-720A-24BE707AB501}"/>
              </a:ext>
            </a:extLst>
          </p:cNvPr>
          <p:cNvSpPr>
            <a:spLocks noGrp="1"/>
          </p:cNvSpPr>
          <p:nvPr>
            <p:ph type="title"/>
          </p:nvPr>
        </p:nvSpPr>
        <p:spPr>
          <a:xfrm>
            <a:off x="838200" y="609600"/>
            <a:ext cx="3739341" cy="1330839"/>
          </a:xfrm>
        </p:spPr>
        <p:txBody>
          <a:bodyPr>
            <a:normAutofit/>
          </a:bodyPr>
          <a:lstStyle/>
          <a:p>
            <a:r>
              <a:rPr lang="sv-SE" dirty="0"/>
              <a:t>Anläggningar</a:t>
            </a:r>
          </a:p>
        </p:txBody>
      </p:sp>
      <p:sp>
        <p:nvSpPr>
          <p:cNvPr id="3" name="Platshållare för innehåll 2">
            <a:extLst>
              <a:ext uri="{FF2B5EF4-FFF2-40B4-BE49-F238E27FC236}">
                <a16:creationId xmlns:a16="http://schemas.microsoft.com/office/drawing/2014/main" id="{31789971-4845-BC36-7E9D-18C106576C9B}"/>
              </a:ext>
            </a:extLst>
          </p:cNvPr>
          <p:cNvSpPr>
            <a:spLocks noGrp="1"/>
          </p:cNvSpPr>
          <p:nvPr>
            <p:ph idx="1"/>
          </p:nvPr>
        </p:nvSpPr>
        <p:spPr>
          <a:xfrm>
            <a:off x="862366" y="2194102"/>
            <a:ext cx="3427001" cy="3908586"/>
          </a:xfrm>
        </p:spPr>
        <p:txBody>
          <a:bodyPr>
            <a:normAutofit/>
          </a:bodyPr>
          <a:lstStyle/>
          <a:p>
            <a:r>
              <a:rPr lang="sv-SE" sz="2000" dirty="0"/>
              <a:t>Vad har vi för behov i Västerbotten? </a:t>
            </a:r>
          </a:p>
          <a:p>
            <a:r>
              <a:rPr lang="sv-SE" sz="2000" dirty="0"/>
              <a:t>Strategi 2026 säger detta: </a:t>
            </a:r>
          </a:p>
          <a:p>
            <a:endParaRPr lang="sv-SE" sz="2000" dirty="0"/>
          </a:p>
        </p:txBody>
      </p:sp>
      <p:pic>
        <p:nvPicPr>
          <p:cNvPr id="4" name="Bildobjekt 3">
            <a:extLst>
              <a:ext uri="{FF2B5EF4-FFF2-40B4-BE49-F238E27FC236}">
                <a16:creationId xmlns:a16="http://schemas.microsoft.com/office/drawing/2014/main" id="{57AB86D8-98D9-3DFC-DD30-B9B086A66E37}"/>
              </a:ext>
            </a:extLst>
          </p:cNvPr>
          <p:cNvPicPr>
            <a:picLocks noChangeAspect="1"/>
          </p:cNvPicPr>
          <p:nvPr/>
        </p:nvPicPr>
        <p:blipFill>
          <a:blip r:embed="rId2"/>
          <a:stretch>
            <a:fillRect/>
          </a:stretch>
        </p:blipFill>
        <p:spPr>
          <a:xfrm>
            <a:off x="5445457" y="1632798"/>
            <a:ext cx="6155141" cy="3616145"/>
          </a:xfrm>
          <a:prstGeom prst="rect">
            <a:avLst/>
          </a:prstGeom>
        </p:spPr>
      </p:pic>
    </p:spTree>
    <p:extLst>
      <p:ext uri="{BB962C8B-B14F-4D97-AF65-F5344CB8AC3E}">
        <p14:creationId xmlns:p14="http://schemas.microsoft.com/office/powerpoint/2010/main" val="2806973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966F9D70-6C79-D2FD-4AEF-76C72D19D84E}"/>
              </a:ext>
            </a:extLst>
          </p:cNvPr>
          <p:cNvSpPr>
            <a:spLocks noGrp="1"/>
          </p:cNvSpPr>
          <p:nvPr>
            <p:ph type="title"/>
          </p:nvPr>
        </p:nvSpPr>
        <p:spPr>
          <a:xfrm>
            <a:off x="1014141" y="1450655"/>
            <a:ext cx="3932030" cy="3956690"/>
          </a:xfrm>
        </p:spPr>
        <p:txBody>
          <a:bodyPr anchor="ctr">
            <a:normAutofit/>
          </a:bodyPr>
          <a:lstStyle/>
          <a:p>
            <a:r>
              <a:rPr lang="sv-SE" sz="5000">
                <a:solidFill>
                  <a:schemeClr val="bg1"/>
                </a:solidFill>
              </a:rPr>
              <a:t>Vad har vi i Västerbotten?</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D73694DC-D387-F1FE-3DDF-25E8FB9D7D7A}"/>
              </a:ext>
            </a:extLst>
          </p:cNvPr>
          <p:cNvSpPr>
            <a:spLocks noGrp="1"/>
          </p:cNvSpPr>
          <p:nvPr>
            <p:ph idx="1"/>
          </p:nvPr>
        </p:nvSpPr>
        <p:spPr>
          <a:xfrm>
            <a:off x="5960312" y="640081"/>
            <a:ext cx="5144589" cy="5039952"/>
          </a:xfrm>
        </p:spPr>
        <p:txBody>
          <a:bodyPr anchor="ctr">
            <a:normAutofit lnSpcReduction="10000"/>
          </a:bodyPr>
          <a:lstStyle/>
          <a:p>
            <a:pPr>
              <a:spcAft>
                <a:spcPts val="800"/>
              </a:spcAft>
            </a:pPr>
            <a:r>
              <a:rPr lang="sv-SE" sz="1600" dirty="0">
                <a:solidFill>
                  <a:schemeClr val="bg1"/>
                </a:solidFill>
                <a:effectLst/>
                <a:latin typeface="Roboto" panose="02000000000000000000" pitchFamily="2" charset="0"/>
                <a:ea typeface="Calibri" panose="020F0502020204030204" pitchFamily="34" charset="0"/>
                <a:cs typeface="Times New Roman" panose="02020603050405020304" pitchFamily="18" charset="0"/>
              </a:rPr>
              <a:t>Längdanläggningar med tillverkad </a:t>
            </a:r>
            <a:r>
              <a:rPr lang="sv-SE" sz="1600" dirty="0" err="1">
                <a:solidFill>
                  <a:schemeClr val="bg1"/>
                </a:solidFill>
                <a:effectLst/>
                <a:latin typeface="Roboto" panose="02000000000000000000" pitchFamily="2" charset="0"/>
                <a:ea typeface="Calibri" panose="020F0502020204030204" pitchFamily="34" charset="0"/>
                <a:cs typeface="Times New Roman" panose="02020603050405020304" pitchFamily="18" charset="0"/>
              </a:rPr>
              <a:t>snö:enligt</a:t>
            </a:r>
            <a:r>
              <a:rPr lang="sv-SE" sz="1600" dirty="0">
                <a:solidFill>
                  <a:schemeClr val="bg1"/>
                </a:solidFill>
                <a:effectLst/>
                <a:latin typeface="Roboto" panose="02000000000000000000" pitchFamily="2" charset="0"/>
                <a:ea typeface="Calibri" panose="020F0502020204030204" pitchFamily="34" charset="0"/>
                <a:cs typeface="Times New Roman" panose="02020603050405020304" pitchFamily="18" charset="0"/>
              </a:rPr>
              <a:t> skidspår.se</a:t>
            </a:r>
            <a:endPar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Nydala Umeå Västerbotten </a:t>
            </a: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Vitberget Skellefteå Västerbotten </a:t>
            </a:r>
          </a:p>
          <a:p>
            <a:pPr>
              <a:spcAft>
                <a:spcPts val="800"/>
              </a:spcAft>
            </a:pPr>
            <a:r>
              <a:rPr lang="sv-SE"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Tannberget</a:t>
            </a: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Lycksele Västerbotten</a:t>
            </a:r>
          </a:p>
          <a:p>
            <a:pPr marL="0" indent="0">
              <a:spcAft>
                <a:spcPts val="800"/>
              </a:spcAft>
              <a:buNone/>
            </a:pPr>
            <a:endPar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Förteckning över befintliga asfaltsslingor i Sverige, uppdaterad 2022-10-26:</a:t>
            </a: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Lycksele 5,1 km </a:t>
            </a:r>
            <a:r>
              <a:rPr lang="sv-SE"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Tannberget</a:t>
            </a: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Lappland. 3,6 km kuperad, 1,5 km flack</a:t>
            </a: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Storuman 3,2 km Lappland. </a:t>
            </a:r>
            <a:r>
              <a:rPr lang="sv-SE" sz="16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Stensele</a:t>
            </a: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Skidskytte.</a:t>
            </a:r>
          </a:p>
          <a:p>
            <a:pPr>
              <a:spcAft>
                <a:spcPts val="800"/>
              </a:spcAft>
            </a:pPr>
            <a:r>
              <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Umeå 4,7 km 4 m - Västerbotten. Många olika slingor. Kuperad</a:t>
            </a:r>
          </a:p>
          <a:p>
            <a:pPr>
              <a:spcAft>
                <a:spcPts val="800"/>
              </a:spcAft>
            </a:pPr>
            <a:r>
              <a:rPr lang="sv-SE" sz="1600" dirty="0">
                <a:solidFill>
                  <a:schemeClr val="bg1"/>
                </a:solidFill>
                <a:latin typeface="Calibri" panose="020F0502020204030204" pitchFamily="34" charset="0"/>
                <a:ea typeface="Calibri" panose="020F0502020204030204" pitchFamily="34" charset="0"/>
                <a:cs typeface="Times New Roman" panose="02020603050405020304" pitchFamily="18" charset="0"/>
              </a:rPr>
              <a:t>BLIR EN I SKELLEFTEÅ OCKSÅ! </a:t>
            </a:r>
            <a:endParaRPr lang="sv-SE"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802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1"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5" name="Freeform: Shape 14">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Freeform: Shape 15">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Rubrik 1">
            <a:extLst>
              <a:ext uri="{FF2B5EF4-FFF2-40B4-BE49-F238E27FC236}">
                <a16:creationId xmlns:a16="http://schemas.microsoft.com/office/drawing/2014/main" id="{C1FA6C15-B2FC-B146-8A95-18D091F84645}"/>
              </a:ext>
            </a:extLst>
          </p:cNvPr>
          <p:cNvSpPr>
            <a:spLocks noGrp="1"/>
          </p:cNvSpPr>
          <p:nvPr>
            <p:ph type="ctrTitle"/>
          </p:nvPr>
        </p:nvSpPr>
        <p:spPr>
          <a:xfrm>
            <a:off x="789708" y="666351"/>
            <a:ext cx="10558405" cy="3044335"/>
          </a:xfrm>
        </p:spPr>
        <p:txBody>
          <a:bodyPr anchor="b">
            <a:normAutofit/>
          </a:bodyPr>
          <a:lstStyle/>
          <a:p>
            <a:r>
              <a:rPr lang="sv-SE" sz="4800">
                <a:solidFill>
                  <a:schemeClr val="bg1"/>
                </a:solidFill>
              </a:rPr>
              <a:t>AC-cupen 2023</a:t>
            </a:r>
            <a:br>
              <a:rPr lang="sv-SE" sz="4800">
                <a:solidFill>
                  <a:schemeClr val="bg1"/>
                </a:solidFill>
              </a:rPr>
            </a:br>
            <a:endParaRPr lang="sv-SE" sz="4800">
              <a:solidFill>
                <a:schemeClr val="bg1"/>
              </a:solidFill>
            </a:endParaRPr>
          </a:p>
        </p:txBody>
      </p:sp>
      <p:sp>
        <p:nvSpPr>
          <p:cNvPr id="3" name="Underrubrik 2">
            <a:extLst>
              <a:ext uri="{FF2B5EF4-FFF2-40B4-BE49-F238E27FC236}">
                <a16:creationId xmlns:a16="http://schemas.microsoft.com/office/drawing/2014/main" id="{83CE8D62-CE67-0C4F-BA26-D279365A0BE7}"/>
              </a:ext>
            </a:extLst>
          </p:cNvPr>
          <p:cNvSpPr>
            <a:spLocks noGrp="1"/>
          </p:cNvSpPr>
          <p:nvPr>
            <p:ph type="subTitle" idx="1"/>
          </p:nvPr>
        </p:nvSpPr>
        <p:spPr>
          <a:xfrm>
            <a:off x="789708" y="3866064"/>
            <a:ext cx="10558405" cy="2234485"/>
          </a:xfrm>
        </p:spPr>
        <p:txBody>
          <a:bodyPr anchor="t">
            <a:normAutofit/>
          </a:bodyPr>
          <a:lstStyle/>
          <a:p>
            <a:r>
              <a:rPr lang="sv-SE">
                <a:solidFill>
                  <a:schemeClr val="bg1"/>
                </a:solidFill>
              </a:rPr>
              <a:t>AC-cupen är en serie där alla ungdomstävlingar i Västerbotten ingår och omfattar åldrarna D/H 9 till D/H 16. De tre bästa i varje klass får medalj. Flitpris delas ut till alla som har deltagit i minst hälften av alla genomförda tävlingar.</a:t>
            </a:r>
          </a:p>
        </p:txBody>
      </p:sp>
    </p:spTree>
    <p:extLst>
      <p:ext uri="{BB962C8B-B14F-4D97-AF65-F5344CB8AC3E}">
        <p14:creationId xmlns:p14="http://schemas.microsoft.com/office/powerpoint/2010/main" val="2690933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Rubrik 1">
            <a:extLst>
              <a:ext uri="{FF2B5EF4-FFF2-40B4-BE49-F238E27FC236}">
                <a16:creationId xmlns:a16="http://schemas.microsoft.com/office/drawing/2014/main" id="{4498307B-32A5-DD45-B3CC-CF665003CD99}"/>
              </a:ext>
            </a:extLst>
          </p:cNvPr>
          <p:cNvSpPr>
            <a:spLocks noGrp="1"/>
          </p:cNvSpPr>
          <p:nvPr>
            <p:ph type="title"/>
          </p:nvPr>
        </p:nvSpPr>
        <p:spPr>
          <a:xfrm rot="16200000">
            <a:off x="-1325880" y="1947672"/>
            <a:ext cx="5961888" cy="2788920"/>
          </a:xfrm>
        </p:spPr>
        <p:txBody>
          <a:bodyPr anchor="ctr">
            <a:normAutofit/>
          </a:bodyPr>
          <a:lstStyle/>
          <a:p>
            <a:r>
              <a:rPr lang="sv-SE" sz="4800">
                <a:solidFill>
                  <a:schemeClr val="bg1"/>
                </a:solidFill>
              </a:rPr>
              <a:t>AC-cupen 2023</a:t>
            </a:r>
          </a:p>
        </p:txBody>
      </p:sp>
      <p:graphicFrame>
        <p:nvGraphicFramePr>
          <p:cNvPr id="5" name="Platshållare för innehåll 2">
            <a:extLst>
              <a:ext uri="{FF2B5EF4-FFF2-40B4-BE49-F238E27FC236}">
                <a16:creationId xmlns:a16="http://schemas.microsoft.com/office/drawing/2014/main" id="{69E2D24B-FF03-77A8-B24D-7A1487E5BEDA}"/>
              </a:ext>
            </a:extLst>
          </p:cNvPr>
          <p:cNvGraphicFramePr>
            <a:graphicFrameLocks noGrp="1"/>
          </p:cNvGraphicFramePr>
          <p:nvPr>
            <p:ph idx="1"/>
            <p:extLst>
              <p:ext uri="{D42A27DB-BD31-4B8C-83A1-F6EECF244321}">
                <p14:modId xmlns:p14="http://schemas.microsoft.com/office/powerpoint/2010/main" val="1615596601"/>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9887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4481F46E-C04A-7E21-8016-9AD324194B58}"/>
              </a:ext>
            </a:extLst>
          </p:cNvPr>
          <p:cNvSpPr>
            <a:spLocks noGrp="1"/>
          </p:cNvSpPr>
          <p:nvPr>
            <p:ph type="title"/>
          </p:nvPr>
        </p:nvSpPr>
        <p:spPr>
          <a:xfrm>
            <a:off x="1014141" y="1450655"/>
            <a:ext cx="3932030" cy="3956690"/>
          </a:xfrm>
        </p:spPr>
        <p:txBody>
          <a:bodyPr anchor="ctr">
            <a:normAutofit/>
          </a:bodyPr>
          <a:lstStyle/>
          <a:p>
            <a:r>
              <a:rPr lang="sv-SE" sz="8000">
                <a:solidFill>
                  <a:schemeClr val="bg1"/>
                </a:solidFill>
              </a:rPr>
              <a:t>DM 2023</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B4684641-05A8-DCDE-29CD-B655003D1232}"/>
              </a:ext>
            </a:extLst>
          </p:cNvPr>
          <p:cNvSpPr>
            <a:spLocks noGrp="1"/>
          </p:cNvSpPr>
          <p:nvPr>
            <p:ph idx="1"/>
          </p:nvPr>
        </p:nvSpPr>
        <p:spPr>
          <a:xfrm>
            <a:off x="6096000" y="1108061"/>
            <a:ext cx="5008901" cy="4571972"/>
          </a:xfrm>
        </p:spPr>
        <p:txBody>
          <a:bodyPr anchor="ctr">
            <a:normAutofit/>
          </a:bodyPr>
          <a:lstStyle/>
          <a:p>
            <a:endParaRPr lang="sv-SE" sz="2000">
              <a:solidFill>
                <a:schemeClr val="bg1"/>
              </a:solidFill>
            </a:endParaRPr>
          </a:p>
          <a:p>
            <a:pPr marL="0" indent="0">
              <a:buNone/>
            </a:pPr>
            <a:r>
              <a:rPr lang="sv-SE" sz="2000">
                <a:solidFill>
                  <a:schemeClr val="bg1"/>
                </a:solidFill>
              </a:rPr>
              <a:t>Genomfördes i Järvsjöby lördag och i Vilhelmina söndag</a:t>
            </a:r>
          </a:p>
        </p:txBody>
      </p:sp>
    </p:spTree>
    <p:extLst>
      <p:ext uri="{BB962C8B-B14F-4D97-AF65-F5344CB8AC3E}">
        <p14:creationId xmlns:p14="http://schemas.microsoft.com/office/powerpoint/2010/main" val="3976692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978E925-C0FF-1751-A0C2-CAF1AEFB52DA}"/>
              </a:ext>
            </a:extLst>
          </p:cNvPr>
          <p:cNvSpPr>
            <a:spLocks noGrp="1"/>
          </p:cNvSpPr>
          <p:nvPr>
            <p:ph type="title"/>
          </p:nvPr>
        </p:nvSpPr>
        <p:spPr>
          <a:xfrm>
            <a:off x="1075767" y="1188637"/>
            <a:ext cx="2988234" cy="4480726"/>
          </a:xfrm>
        </p:spPr>
        <p:txBody>
          <a:bodyPr>
            <a:normAutofit/>
          </a:bodyPr>
          <a:lstStyle/>
          <a:p>
            <a:pPr algn="r"/>
            <a:r>
              <a:rPr lang="sv-SE" sz="4100" b="0" i="0">
                <a:effectLst/>
                <a:latin typeface="roboto condensed" panose="02000000000000000000" pitchFamily="2" charset="0"/>
              </a:rPr>
              <a:t>Ski Team Ungdomscup 2023</a:t>
            </a:r>
            <a:endParaRPr lang="sv-SE" sz="410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47237D26-76B7-47B2-3CD8-6FB40614F565}"/>
              </a:ext>
            </a:extLst>
          </p:cNvPr>
          <p:cNvSpPr>
            <a:spLocks noGrp="1"/>
          </p:cNvSpPr>
          <p:nvPr>
            <p:ph idx="1"/>
          </p:nvPr>
        </p:nvSpPr>
        <p:spPr>
          <a:xfrm>
            <a:off x="5255260" y="1648870"/>
            <a:ext cx="4702848" cy="3560260"/>
          </a:xfrm>
        </p:spPr>
        <p:txBody>
          <a:bodyPr anchor="ctr">
            <a:normAutofit/>
          </a:bodyPr>
          <a:lstStyle/>
          <a:p>
            <a:pPr marL="0" indent="0">
              <a:buNone/>
            </a:pPr>
            <a:r>
              <a:rPr lang="sv-SE" sz="2400" b="0" i="0">
                <a:effectLst/>
                <a:latin typeface="roboto" panose="02000000000000000000" pitchFamily="2" charset="0"/>
              </a:rPr>
              <a:t>Ski Team Ungdomscup är en rikstäckande tävling som årligen korar Sveriges bästa skiddistrikt i ålderskategorin 13–14 år. Tävlingen är uppdelad i två steg, en kvalificering i respektive distrikt och en riksfinal.</a:t>
            </a:r>
            <a:endParaRPr lang="sv-SE" sz="2400"/>
          </a:p>
        </p:txBody>
      </p:sp>
    </p:spTree>
    <p:extLst>
      <p:ext uri="{BB962C8B-B14F-4D97-AF65-F5344CB8AC3E}">
        <p14:creationId xmlns:p14="http://schemas.microsoft.com/office/powerpoint/2010/main" val="137535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47BB7DB-4CA1-7CEA-4764-993A40075AEE}"/>
              </a:ext>
            </a:extLst>
          </p:cNvPr>
          <p:cNvSpPr>
            <a:spLocks noGrp="1"/>
          </p:cNvSpPr>
          <p:nvPr>
            <p:ph type="title"/>
          </p:nvPr>
        </p:nvSpPr>
        <p:spPr>
          <a:xfrm>
            <a:off x="1075767" y="1188637"/>
            <a:ext cx="2988234" cy="4480726"/>
          </a:xfrm>
        </p:spPr>
        <p:txBody>
          <a:bodyPr>
            <a:normAutofit/>
          </a:bodyPr>
          <a:lstStyle/>
          <a:p>
            <a:pPr algn="r"/>
            <a:r>
              <a:rPr lang="sv-SE" sz="4100"/>
              <a:t>Skiteam ungdomscup </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E2CD6C3B-83BE-BFB5-3D21-E8490E127D62}"/>
              </a:ext>
            </a:extLst>
          </p:cNvPr>
          <p:cNvSpPr>
            <a:spLocks noGrp="1"/>
          </p:cNvSpPr>
          <p:nvPr>
            <p:ph idx="1"/>
          </p:nvPr>
        </p:nvSpPr>
        <p:spPr>
          <a:xfrm>
            <a:off x="5255260" y="1648870"/>
            <a:ext cx="4702848" cy="3560260"/>
          </a:xfrm>
        </p:spPr>
        <p:txBody>
          <a:bodyPr anchor="ctr">
            <a:normAutofit/>
          </a:bodyPr>
          <a:lstStyle/>
          <a:p>
            <a:pPr marL="0" indent="0">
              <a:buNone/>
            </a:pPr>
            <a:r>
              <a:rPr lang="sv-SE" sz="2400"/>
              <a:t>Örnsköldsvik, Vårby </a:t>
            </a:r>
          </a:p>
          <a:p>
            <a:pPr marL="0" indent="0">
              <a:buNone/>
            </a:pPr>
            <a:r>
              <a:rPr lang="sv-SE" sz="2400"/>
              <a:t>Boende på skola tillsammans med övriga distrikt </a:t>
            </a:r>
          </a:p>
          <a:p>
            <a:pPr marL="0" indent="0">
              <a:buNone/>
            </a:pPr>
            <a:r>
              <a:rPr lang="sv-SE" sz="2400"/>
              <a:t>23 stycken glada och peppande ungdomar </a:t>
            </a:r>
          </a:p>
          <a:p>
            <a:pPr marL="0" indent="0">
              <a:buNone/>
            </a:pPr>
            <a:r>
              <a:rPr lang="sv-SE" sz="2400"/>
              <a:t>Många roliga aktiviteter under helgen arrangerat av Vårby</a:t>
            </a:r>
          </a:p>
        </p:txBody>
      </p:sp>
    </p:spTree>
    <p:extLst>
      <p:ext uri="{BB962C8B-B14F-4D97-AF65-F5344CB8AC3E}">
        <p14:creationId xmlns:p14="http://schemas.microsoft.com/office/powerpoint/2010/main" val="2586437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8679198-D5A4-4FC6-91F4-6E464E0922FB}"/>
              </a:ext>
            </a:extLst>
          </p:cNvPr>
          <p:cNvSpPr>
            <a:spLocks noGrp="1"/>
          </p:cNvSpPr>
          <p:nvPr>
            <p:ph type="title"/>
          </p:nvPr>
        </p:nvSpPr>
        <p:spPr>
          <a:xfrm>
            <a:off x="1075767" y="1188637"/>
            <a:ext cx="2988234" cy="4480726"/>
          </a:xfrm>
        </p:spPr>
        <p:txBody>
          <a:bodyPr>
            <a:normAutofit/>
          </a:bodyPr>
          <a:lstStyle/>
          <a:p>
            <a:pPr algn="r"/>
            <a:r>
              <a:rPr lang="sv-SE" sz="4100">
                <a:latin typeface="roboto condensed" panose="020B0604020202020204" pitchFamily="2" charset="0"/>
              </a:rPr>
              <a:t>Ski Team Ungdomscup 2024</a:t>
            </a:r>
            <a:endParaRPr lang="sv-SE" sz="410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8743189F-01BC-D3D8-F122-84BCF01FF5C8}"/>
              </a:ext>
            </a:extLst>
          </p:cNvPr>
          <p:cNvSpPr>
            <a:spLocks noGrp="1"/>
          </p:cNvSpPr>
          <p:nvPr>
            <p:ph idx="1"/>
          </p:nvPr>
        </p:nvSpPr>
        <p:spPr>
          <a:xfrm>
            <a:off x="5255260" y="1648870"/>
            <a:ext cx="4702848" cy="3560260"/>
          </a:xfrm>
        </p:spPr>
        <p:txBody>
          <a:bodyPr anchor="ctr">
            <a:normAutofit/>
          </a:bodyPr>
          <a:lstStyle/>
          <a:p>
            <a:r>
              <a:rPr lang="sv-SE" sz="2400" b="0" i="0">
                <a:effectLst/>
                <a:latin typeface="maitree"/>
              </a:rPr>
              <a:t>Vårby IK är arrangör för Ski Team Ungdomscupen 2024.</a:t>
            </a:r>
          </a:p>
          <a:p>
            <a:r>
              <a:rPr lang="sv-SE" sz="2400" b="0" i="0">
                <a:effectLst/>
                <a:latin typeface="maitree"/>
              </a:rPr>
              <a:t>Tävlingarna planeras att genomförs den 8 - 10 mars och går i fri teknik</a:t>
            </a:r>
          </a:p>
          <a:p>
            <a:endParaRPr lang="sv-SE" sz="2400"/>
          </a:p>
        </p:txBody>
      </p:sp>
    </p:spTree>
    <p:extLst>
      <p:ext uri="{BB962C8B-B14F-4D97-AF65-F5344CB8AC3E}">
        <p14:creationId xmlns:p14="http://schemas.microsoft.com/office/powerpoint/2010/main" val="4236296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Rubrik 1">
            <a:extLst>
              <a:ext uri="{FF2B5EF4-FFF2-40B4-BE49-F238E27FC236}">
                <a16:creationId xmlns:a16="http://schemas.microsoft.com/office/drawing/2014/main" id="{1FA38536-C836-CD00-6FB8-98D98352F35E}"/>
              </a:ext>
            </a:extLst>
          </p:cNvPr>
          <p:cNvSpPr>
            <a:spLocks noGrp="1"/>
          </p:cNvSpPr>
          <p:nvPr>
            <p:ph type="title"/>
          </p:nvPr>
        </p:nvSpPr>
        <p:spPr>
          <a:xfrm>
            <a:off x="1143000" y="1676400"/>
            <a:ext cx="3810000" cy="3505200"/>
          </a:xfrm>
        </p:spPr>
        <p:txBody>
          <a:bodyPr anchor="t">
            <a:normAutofit/>
          </a:bodyPr>
          <a:lstStyle/>
          <a:p>
            <a:r>
              <a:rPr lang="sv-SE" sz="4000" b="0" i="0">
                <a:effectLst/>
                <a:latin typeface="roboto condensed" panose="02000000000000000000" pitchFamily="2" charset="0"/>
              </a:rPr>
              <a:t>Folksam cup 2023</a:t>
            </a:r>
            <a:endParaRPr lang="sv-SE" sz="4000"/>
          </a:p>
        </p:txBody>
      </p:sp>
      <p:sp>
        <p:nvSpPr>
          <p:cNvPr id="3" name="Platshållare för innehåll 2">
            <a:extLst>
              <a:ext uri="{FF2B5EF4-FFF2-40B4-BE49-F238E27FC236}">
                <a16:creationId xmlns:a16="http://schemas.microsoft.com/office/drawing/2014/main" id="{11A45FC4-5C28-0F6B-AC16-9DB19641701C}"/>
              </a:ext>
            </a:extLst>
          </p:cNvPr>
          <p:cNvSpPr>
            <a:spLocks noGrp="1"/>
          </p:cNvSpPr>
          <p:nvPr>
            <p:ph idx="1"/>
          </p:nvPr>
        </p:nvSpPr>
        <p:spPr>
          <a:xfrm>
            <a:off x="5181604" y="1676400"/>
            <a:ext cx="5638796" cy="3505200"/>
          </a:xfrm>
        </p:spPr>
        <p:txBody>
          <a:bodyPr>
            <a:normAutofit/>
          </a:bodyPr>
          <a:lstStyle/>
          <a:p>
            <a:pPr marL="0" indent="0">
              <a:buNone/>
            </a:pPr>
            <a:r>
              <a:rPr lang="sv-SE" sz="2400" b="0" i="0">
                <a:solidFill>
                  <a:schemeClr val="tx1">
                    <a:alpha val="55000"/>
                  </a:schemeClr>
                </a:solidFill>
                <a:effectLst/>
                <a:latin typeface="roboto" panose="02000000000000000000" pitchFamily="2" charset="0"/>
              </a:rPr>
              <a:t>I Folksam cup koras årligen Sveriges bästa skiddistrikt i ålderskategorin 15–16 år. Tävlingen är uppdelad i två steg, en kvalificering i respektive distrikt och en riksfinal.</a:t>
            </a:r>
            <a:endParaRPr lang="sv-SE" sz="2400">
              <a:solidFill>
                <a:schemeClr val="tx1">
                  <a:alpha val="55000"/>
                </a:schemeClr>
              </a:solidFill>
            </a:endParaRPr>
          </a:p>
        </p:txBody>
      </p:sp>
    </p:spTree>
    <p:extLst>
      <p:ext uri="{BB962C8B-B14F-4D97-AF65-F5344CB8AC3E}">
        <p14:creationId xmlns:p14="http://schemas.microsoft.com/office/powerpoint/2010/main" val="22505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Rubrik 1">
            <a:extLst>
              <a:ext uri="{FF2B5EF4-FFF2-40B4-BE49-F238E27FC236}">
                <a16:creationId xmlns:a16="http://schemas.microsoft.com/office/drawing/2014/main" id="{4FCABBB1-BD72-EB3A-1AF1-C0A25AA7F8BE}"/>
              </a:ext>
            </a:extLst>
          </p:cNvPr>
          <p:cNvSpPr>
            <a:spLocks noGrp="1"/>
          </p:cNvSpPr>
          <p:nvPr>
            <p:ph type="title"/>
          </p:nvPr>
        </p:nvSpPr>
        <p:spPr>
          <a:xfrm>
            <a:off x="1143000" y="1676400"/>
            <a:ext cx="3810000" cy="3505200"/>
          </a:xfrm>
        </p:spPr>
        <p:txBody>
          <a:bodyPr anchor="t">
            <a:normAutofit/>
          </a:bodyPr>
          <a:lstStyle/>
          <a:p>
            <a:r>
              <a:rPr lang="sv-SE" sz="4000"/>
              <a:t>Folksam Cup 2023</a:t>
            </a:r>
          </a:p>
        </p:txBody>
      </p:sp>
      <p:sp>
        <p:nvSpPr>
          <p:cNvPr id="3" name="Platshållare för innehåll 2">
            <a:extLst>
              <a:ext uri="{FF2B5EF4-FFF2-40B4-BE49-F238E27FC236}">
                <a16:creationId xmlns:a16="http://schemas.microsoft.com/office/drawing/2014/main" id="{BF2D380B-0B98-6A1E-0D22-846ADBDDCEAF}"/>
              </a:ext>
            </a:extLst>
          </p:cNvPr>
          <p:cNvSpPr>
            <a:spLocks noGrp="1"/>
          </p:cNvSpPr>
          <p:nvPr>
            <p:ph idx="1"/>
          </p:nvPr>
        </p:nvSpPr>
        <p:spPr>
          <a:xfrm>
            <a:off x="5181604" y="1676400"/>
            <a:ext cx="5638796" cy="3505200"/>
          </a:xfrm>
        </p:spPr>
        <p:txBody>
          <a:bodyPr>
            <a:normAutofit/>
          </a:bodyPr>
          <a:lstStyle/>
          <a:p>
            <a:pPr marL="0" indent="0">
              <a:buNone/>
            </a:pPr>
            <a:r>
              <a:rPr lang="sv-SE" sz="2400">
                <a:solidFill>
                  <a:schemeClr val="tx1">
                    <a:alpha val="55000"/>
                  </a:schemeClr>
                </a:solidFill>
              </a:rPr>
              <a:t>Järpen </a:t>
            </a:r>
          </a:p>
          <a:p>
            <a:pPr marL="0" indent="0">
              <a:buNone/>
            </a:pPr>
            <a:r>
              <a:rPr lang="sv-SE" sz="2400">
                <a:solidFill>
                  <a:schemeClr val="tx1">
                    <a:alpha val="55000"/>
                  </a:schemeClr>
                </a:solidFill>
              </a:rPr>
              <a:t>Boende på skola </a:t>
            </a:r>
          </a:p>
          <a:p>
            <a:pPr marL="0" indent="0">
              <a:buNone/>
            </a:pPr>
            <a:r>
              <a:rPr lang="sv-SE" sz="2400">
                <a:solidFill>
                  <a:schemeClr val="tx1">
                    <a:alpha val="55000"/>
                  </a:schemeClr>
                </a:solidFill>
              </a:rPr>
              <a:t>Ledare upplevde god stämning </a:t>
            </a:r>
          </a:p>
          <a:p>
            <a:pPr marL="0" indent="0">
              <a:buNone/>
            </a:pPr>
            <a:r>
              <a:rPr lang="sv-SE" sz="2400">
                <a:solidFill>
                  <a:schemeClr val="tx1">
                    <a:alpha val="55000"/>
                  </a:schemeClr>
                </a:solidFill>
              </a:rPr>
              <a:t>Endast föräldrar ledare – gick inte få tag i Unga ledare</a:t>
            </a:r>
          </a:p>
        </p:txBody>
      </p:sp>
    </p:spTree>
    <p:extLst>
      <p:ext uri="{BB962C8B-B14F-4D97-AF65-F5344CB8AC3E}">
        <p14:creationId xmlns:p14="http://schemas.microsoft.com/office/powerpoint/2010/main" val="2035733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5" name="Rectangle 1034">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37" name="Group 1036">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038" name="Rectangle 1037">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9" name="Rectangle 1038">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1" name="Freeform: Shape 1040">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43" name="Rectangle 1042">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Rubrik 1">
            <a:extLst>
              <a:ext uri="{FF2B5EF4-FFF2-40B4-BE49-F238E27FC236}">
                <a16:creationId xmlns:a16="http://schemas.microsoft.com/office/drawing/2014/main" id="{424B4D71-CD9A-BAB4-41CF-646901FFC5C2}"/>
              </a:ext>
            </a:extLst>
          </p:cNvPr>
          <p:cNvSpPr>
            <a:spLocks noGrp="1"/>
          </p:cNvSpPr>
          <p:nvPr>
            <p:ph type="title"/>
          </p:nvPr>
        </p:nvSpPr>
        <p:spPr>
          <a:xfrm>
            <a:off x="1143000" y="990599"/>
            <a:ext cx="9906000" cy="685800"/>
          </a:xfrm>
        </p:spPr>
        <p:txBody>
          <a:bodyPr anchor="t">
            <a:normAutofit/>
          </a:bodyPr>
          <a:lstStyle/>
          <a:p>
            <a:r>
              <a:rPr lang="sv-SE" altLang="sv-SE" sz="4000">
                <a:latin typeface="Roboto Condensed" panose="02000000000000000000" pitchFamily="2" charset="0"/>
              </a:rPr>
              <a:t>Folksam cup 2024</a:t>
            </a:r>
            <a:endParaRPr lang="sv-SE" sz="4000"/>
          </a:p>
        </p:txBody>
      </p:sp>
      <p:sp>
        <p:nvSpPr>
          <p:cNvPr id="3" name="Platshållare för innehåll 2">
            <a:extLst>
              <a:ext uri="{FF2B5EF4-FFF2-40B4-BE49-F238E27FC236}">
                <a16:creationId xmlns:a16="http://schemas.microsoft.com/office/drawing/2014/main" id="{F60D0236-EBE1-122E-411C-91117AAE3E48}"/>
              </a:ext>
            </a:extLst>
          </p:cNvPr>
          <p:cNvSpPr>
            <a:spLocks noGrp="1"/>
          </p:cNvSpPr>
          <p:nvPr>
            <p:ph idx="1"/>
          </p:nvPr>
        </p:nvSpPr>
        <p:spPr>
          <a:xfrm>
            <a:off x="2941321" y="3260225"/>
            <a:ext cx="6309357" cy="2610802"/>
          </a:xfrm>
        </p:spPr>
        <p:txBody>
          <a:bodyPr/>
          <a:lstStyle/>
          <a:p>
            <a:pPr marL="134874" indent="-134874" defTabSz="539496">
              <a:spcBef>
                <a:spcPts val="590"/>
              </a:spcBef>
            </a:pPr>
            <a:endParaRPr lang="sv-SE" sz="1652" kern="1200">
              <a:solidFill>
                <a:schemeClr val="tx1"/>
              </a:solidFill>
              <a:latin typeface="+mn-lt"/>
              <a:ea typeface="+mn-ea"/>
              <a:cs typeface="+mn-cs"/>
            </a:endParaRPr>
          </a:p>
          <a:p>
            <a:pPr marL="0" indent="0" defTabSz="539496" eaLnBrk="0" fontAlgn="base" hangingPunct="0">
              <a:lnSpc>
                <a:spcPct val="100000"/>
              </a:lnSpc>
              <a:spcBef>
                <a:spcPct val="0"/>
              </a:spcBef>
              <a:spcAft>
                <a:spcPct val="0"/>
              </a:spcAft>
              <a:buNone/>
            </a:pPr>
            <a:r>
              <a:rPr lang="sv-SE" altLang="sv-SE" sz="1652" kern="1200">
                <a:solidFill>
                  <a:srgbClr val="000000"/>
                </a:solidFill>
                <a:latin typeface="maitree"/>
                <a:ea typeface="+mn-ea"/>
                <a:cs typeface="+mn-cs"/>
              </a:rPr>
              <a:t>Järpens SK och Duveds IF arrangerar 2024 sitt sista år av Folksam Cup. Från 2025 söker vi en ny arrangör</a:t>
            </a:r>
          </a:p>
          <a:p>
            <a:pPr marL="0" indent="0" defTabSz="539496" eaLnBrk="0" fontAlgn="base" hangingPunct="0">
              <a:lnSpc>
                <a:spcPct val="100000"/>
              </a:lnSpc>
              <a:spcBef>
                <a:spcPct val="0"/>
              </a:spcBef>
              <a:spcAft>
                <a:spcPct val="0"/>
              </a:spcAft>
              <a:buNone/>
            </a:pPr>
            <a:endParaRPr lang="sv-SE" altLang="sv-SE" sz="1652" kern="1200">
              <a:solidFill>
                <a:srgbClr val="000000"/>
              </a:solidFill>
              <a:latin typeface="maitree"/>
              <a:ea typeface="+mn-ea"/>
              <a:cs typeface="+mn-cs"/>
            </a:endParaRPr>
          </a:p>
          <a:p>
            <a:pPr marL="0" indent="0" defTabSz="539496" eaLnBrk="0" fontAlgn="base" hangingPunct="0">
              <a:lnSpc>
                <a:spcPct val="100000"/>
              </a:lnSpc>
              <a:spcBef>
                <a:spcPct val="0"/>
              </a:spcBef>
              <a:spcAft>
                <a:spcPct val="0"/>
              </a:spcAft>
              <a:buNone/>
            </a:pPr>
            <a:r>
              <a:rPr lang="sv-SE" altLang="sv-SE" sz="1652" kern="1200">
                <a:solidFill>
                  <a:srgbClr val="000000"/>
                </a:solidFill>
                <a:latin typeface="maitree"/>
                <a:ea typeface="+mn-ea"/>
                <a:cs typeface="+mn-cs"/>
              </a:rPr>
              <a:t>Tävlingarna 2024 planeras att genomförs den 2 - 4 mars och går i fri teknik.</a:t>
            </a:r>
            <a:endParaRPr lang="sv-SE" altLang="sv-SE" sz="2360" kern="1200">
              <a:solidFill>
                <a:schemeClr val="tx1"/>
              </a:solidFill>
              <a:latin typeface="Arial" panose="020B0604020202020204" pitchFamily="34" charset="0"/>
              <a:ea typeface="+mn-ea"/>
              <a:cs typeface="+mn-cs"/>
            </a:endParaRPr>
          </a:p>
          <a:p>
            <a:endParaRPr lang="sv-SE" dirty="0"/>
          </a:p>
        </p:txBody>
      </p:sp>
      <p:pic>
        <p:nvPicPr>
          <p:cNvPr id="1030" name="Picture 6">
            <a:hlinkClick r:id="rId2"/>
            <a:extLst>
              <a:ext uri="{FF2B5EF4-FFF2-40B4-BE49-F238E27FC236}">
                <a16:creationId xmlns:a16="http://schemas.microsoft.com/office/drawing/2014/main" id="{BA1B0756-5180-536B-4FB2-90AD24025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3314" y="2137228"/>
            <a:ext cx="62865" cy="5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562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2C7D3135-6AC5-7B54-4872-61940C9F7252}"/>
              </a:ext>
            </a:extLst>
          </p:cNvPr>
          <p:cNvSpPr>
            <a:spLocks noGrp="1"/>
          </p:cNvSpPr>
          <p:nvPr>
            <p:ph type="title"/>
          </p:nvPr>
        </p:nvSpPr>
        <p:spPr>
          <a:xfrm>
            <a:off x="838200" y="365125"/>
            <a:ext cx="10515600" cy="1325563"/>
          </a:xfrm>
        </p:spPr>
        <p:txBody>
          <a:bodyPr>
            <a:normAutofit/>
          </a:bodyPr>
          <a:lstStyle/>
          <a:p>
            <a:r>
              <a:rPr lang="sv-SE" dirty="0"/>
              <a:t>UNGA LEDARE – vår framtid</a:t>
            </a:r>
            <a:r>
              <a:rPr lang="sv-SE" b="1" i="0">
                <a:effectLst/>
              </a:rPr>
              <a:t>- Med ett mål att skapa skidåkarglädje i Västerbottens distrikt</a:t>
            </a:r>
            <a:endParaRPr lang="sv-SE"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F11813C5-C643-E921-6F43-B97E98093DC7}"/>
              </a:ext>
            </a:extLst>
          </p:cNvPr>
          <p:cNvSpPr>
            <a:spLocks noGrp="1"/>
          </p:cNvSpPr>
          <p:nvPr>
            <p:ph idx="1"/>
          </p:nvPr>
        </p:nvSpPr>
        <p:spPr>
          <a:xfrm>
            <a:off x="838200" y="1825625"/>
            <a:ext cx="10515600" cy="4351338"/>
          </a:xfrm>
        </p:spPr>
        <p:txBody>
          <a:bodyPr>
            <a:normAutofit/>
          </a:bodyPr>
          <a:lstStyle/>
          <a:p>
            <a:pPr fontAlgn="base"/>
            <a:r>
              <a:rPr lang="sv-SE" sz="2000" i="0">
                <a:effectLst/>
              </a:rPr>
              <a:t>Unga ledare i Västerbotten jobbar för att inspirera barn och ungdomar att träna </a:t>
            </a:r>
            <a:r>
              <a:rPr lang="sv-SE" sz="2000" i="0" err="1">
                <a:effectLst/>
              </a:rPr>
              <a:t>längdskidor.Vi</a:t>
            </a:r>
            <a:r>
              <a:rPr lang="sv-SE" sz="2000" i="0">
                <a:effectLst/>
              </a:rPr>
              <a:t> vill skapa </a:t>
            </a:r>
            <a:r>
              <a:rPr lang="sv-SE" sz="2000" i="0" err="1">
                <a:effectLst/>
              </a:rPr>
              <a:t>förutsättnignar</a:t>
            </a:r>
            <a:r>
              <a:rPr lang="sv-SE" sz="2000" i="0">
                <a:effectLst/>
              </a:rPr>
              <a:t> för rolig träning, team </a:t>
            </a:r>
            <a:r>
              <a:rPr lang="sv-SE" sz="2000" i="0" err="1">
                <a:effectLst/>
              </a:rPr>
              <a:t>building</a:t>
            </a:r>
            <a:r>
              <a:rPr lang="sv-SE" sz="2000" i="0">
                <a:effectLst/>
              </a:rPr>
              <a:t> och kamratskap. I Västerbotten är Unga ledare även en plattform för nya ledare att utveckla sitt ledarskap och sin ledarskapsfilosofi.</a:t>
            </a:r>
          </a:p>
          <a:p>
            <a:pPr fontAlgn="base"/>
            <a:r>
              <a:rPr lang="sv-SE" sz="2000" i="0">
                <a:effectLst/>
              </a:rPr>
              <a:t>Vi är en undergrupp till Svenska Skidförbundets arbetsgrupp </a:t>
            </a:r>
            <a:r>
              <a:rPr lang="sv-SE" sz="2000" i="0" u="none" strike="noStrike">
                <a:effectLst/>
                <a:hlinkClick r:id="rId2"/>
              </a:rPr>
              <a:t>Unga Ledare</a:t>
            </a:r>
            <a:r>
              <a:rPr lang="sv-SE" sz="2000" i="0">
                <a:effectLst/>
              </a:rPr>
              <a:t> som i deras verksamhet arbetar för ungas delaktighet när viktiga beslut inom svensk skidsport tas, de vill få ett ungdomsperspektiv på skidsportens utvecklings- och föreningsarbete. Genom att skapa mötesplatser för unga ledare vill de </a:t>
            </a:r>
            <a:r>
              <a:rPr lang="sv-SE" sz="2000" i="0" err="1">
                <a:effectLst/>
              </a:rPr>
              <a:t>insperera</a:t>
            </a:r>
            <a:r>
              <a:rPr lang="sv-SE" sz="2000" i="0">
                <a:effectLst/>
              </a:rPr>
              <a:t> och stimulera unga ledares arbete och engagemang.</a:t>
            </a:r>
          </a:p>
          <a:p>
            <a:pPr fontAlgn="base"/>
            <a:r>
              <a:rPr lang="sv-SE" sz="2000" i="0">
                <a:effectLst/>
              </a:rPr>
              <a:t>"Ungt ledarskap är en del av svensk skidsport"</a:t>
            </a:r>
          </a:p>
          <a:p>
            <a:pPr fontAlgn="base"/>
            <a:r>
              <a:rPr lang="sv-SE" sz="2000" i="0">
                <a:effectLst/>
              </a:rPr>
              <a:t>Under Nyheter kommer ni att kunna följa oss, vi kommer tipsa om roliga aktiviteter, länkar och skriva om våran verksamhet. Ni kan även följa oss på våran </a:t>
            </a:r>
            <a:r>
              <a:rPr lang="sv-SE" sz="2000" i="0" u="none" strike="noStrike">
                <a:effectLst/>
                <a:hlinkClick r:id="rId3"/>
              </a:rPr>
              <a:t>Facebooksida</a:t>
            </a:r>
            <a:r>
              <a:rPr lang="sv-SE" sz="2000" i="0">
                <a:effectLst/>
              </a:rPr>
              <a:t> och på </a:t>
            </a:r>
            <a:r>
              <a:rPr lang="sv-SE" sz="2000" i="0" err="1">
                <a:effectLst/>
              </a:rPr>
              <a:t>instagram</a:t>
            </a:r>
            <a:r>
              <a:rPr lang="sv-SE" sz="2000" i="0">
                <a:effectLst/>
              </a:rPr>
              <a:t> </a:t>
            </a:r>
            <a:r>
              <a:rPr lang="sv-SE" sz="2000" i="0" u="none" strike="noStrike">
                <a:effectLst/>
                <a:hlinkClick r:id="rId4"/>
              </a:rPr>
              <a:t>@vsfungaledare</a:t>
            </a:r>
            <a:r>
              <a:rPr lang="sv-SE" sz="2000" i="0">
                <a:effectLst/>
              </a:rPr>
              <a:t>.</a:t>
            </a:r>
          </a:p>
          <a:p>
            <a:endParaRPr lang="sv-SE" sz="2000"/>
          </a:p>
        </p:txBody>
      </p:sp>
    </p:spTree>
    <p:extLst>
      <p:ext uri="{BB962C8B-B14F-4D97-AF65-F5344CB8AC3E}">
        <p14:creationId xmlns:p14="http://schemas.microsoft.com/office/powerpoint/2010/main" val="3781834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n i en folkmassa">
            <a:extLst>
              <a:ext uri="{FF2B5EF4-FFF2-40B4-BE49-F238E27FC236}">
                <a16:creationId xmlns:a16="http://schemas.microsoft.com/office/drawing/2014/main" id="{2370DA02-F0CB-FF06-165A-0507C317A67B}"/>
              </a:ext>
            </a:extLst>
          </p:cNvPr>
          <p:cNvPicPr>
            <a:picLocks noChangeAspect="1"/>
          </p:cNvPicPr>
          <p:nvPr/>
        </p:nvPicPr>
        <p:blipFill rotWithShape="1">
          <a:blip r:embed="rId2">
            <a:alphaModFix amt="50000"/>
          </a:blip>
          <a:srcRect t="7734" b="17266"/>
          <a:stretch/>
        </p:blipFill>
        <p:spPr>
          <a:xfrm>
            <a:off x="20" y="1"/>
            <a:ext cx="12191980" cy="6857999"/>
          </a:xfrm>
          <a:prstGeom prst="rect">
            <a:avLst/>
          </a:prstGeom>
        </p:spPr>
      </p:pic>
      <p:sp>
        <p:nvSpPr>
          <p:cNvPr id="2" name="Rubrik 1">
            <a:extLst>
              <a:ext uri="{FF2B5EF4-FFF2-40B4-BE49-F238E27FC236}">
                <a16:creationId xmlns:a16="http://schemas.microsoft.com/office/drawing/2014/main" id="{66FF2D06-7E93-F1F2-CE0C-21A5B4D4D7A6}"/>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Vi saknar unga ledare</a:t>
            </a:r>
          </a:p>
        </p:txBody>
      </p:sp>
      <p:sp>
        <p:nvSpPr>
          <p:cNvPr id="3" name="Platshållare för innehåll 2">
            <a:extLst>
              <a:ext uri="{FF2B5EF4-FFF2-40B4-BE49-F238E27FC236}">
                <a16:creationId xmlns:a16="http://schemas.microsoft.com/office/drawing/2014/main" id="{898CBB20-8661-00A0-E576-07C1EFF10B08}"/>
              </a:ext>
            </a:extLst>
          </p:cNvPr>
          <p:cNvSpPr>
            <a:spLocks noGrp="1"/>
          </p:cNvSpPr>
          <p:nvPr>
            <p:ph idx="1"/>
          </p:nvPr>
        </p:nvSpPr>
        <p:spPr>
          <a:xfrm>
            <a:off x="1524000" y="4159404"/>
            <a:ext cx="9144000" cy="1098395"/>
          </a:xfrm>
        </p:spPr>
        <p:txBody>
          <a:bodyPr vert="horz" lIns="91440" tIns="45720" rIns="91440" bIns="45720" rtlCol="0">
            <a:normAutofit/>
          </a:bodyPr>
          <a:lstStyle/>
          <a:p>
            <a:pPr marL="0" indent="0" algn="ctr">
              <a:buNone/>
            </a:pPr>
            <a:r>
              <a:rPr lang="en-US" sz="2400" dirty="0" err="1">
                <a:solidFill>
                  <a:srgbClr val="FFFFFF"/>
                </a:solidFill>
              </a:rPr>
              <a:t>Behövs</a:t>
            </a:r>
            <a:r>
              <a:rPr lang="en-US" sz="2400" dirty="0">
                <a:solidFill>
                  <a:srgbClr val="FFFFFF"/>
                </a:solidFill>
              </a:rPr>
              <a:t> </a:t>
            </a:r>
            <a:r>
              <a:rPr lang="en-US" sz="2400" dirty="0" err="1">
                <a:solidFill>
                  <a:srgbClr val="FFFFFF"/>
                </a:solidFill>
              </a:rPr>
              <a:t>minst</a:t>
            </a:r>
            <a:r>
              <a:rPr lang="en-US" sz="2400" dirty="0">
                <a:solidFill>
                  <a:srgbClr val="FFFFFF"/>
                </a:solidFill>
              </a:rPr>
              <a:t> 4 </a:t>
            </a:r>
            <a:r>
              <a:rPr lang="en-US" sz="2400" dirty="0" err="1">
                <a:solidFill>
                  <a:srgbClr val="FFFFFF"/>
                </a:solidFill>
              </a:rPr>
              <a:t>nya</a:t>
            </a:r>
            <a:r>
              <a:rPr lang="en-US" sz="2400" dirty="0">
                <a:solidFill>
                  <a:srgbClr val="FFFFFF"/>
                </a:solidFill>
              </a:rPr>
              <a:t>!</a:t>
            </a:r>
          </a:p>
        </p:txBody>
      </p:sp>
    </p:spTree>
    <p:extLst>
      <p:ext uri="{BB962C8B-B14F-4D97-AF65-F5344CB8AC3E}">
        <p14:creationId xmlns:p14="http://schemas.microsoft.com/office/powerpoint/2010/main" val="593153593"/>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A0FCF6E9-DE0F-A22F-D04C-88EAE4A12385}"/>
              </a:ext>
            </a:extLst>
          </p:cNvPr>
          <p:cNvSpPr>
            <a:spLocks noGrp="1"/>
          </p:cNvSpPr>
          <p:nvPr>
            <p:ph type="title"/>
          </p:nvPr>
        </p:nvSpPr>
        <p:spPr>
          <a:xfrm>
            <a:off x="838200" y="365125"/>
            <a:ext cx="10515600" cy="1325563"/>
          </a:xfrm>
        </p:spPr>
        <p:txBody>
          <a:bodyPr>
            <a:normAutofit/>
          </a:bodyPr>
          <a:lstStyle/>
          <a:p>
            <a:r>
              <a:rPr lang="sv-SE" dirty="0" err="1"/>
              <a:t>Distriksstafett</a:t>
            </a:r>
            <a:r>
              <a:rPr lang="sv-SE" dirty="0"/>
              <a:t> 2023</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06408696-83C4-523C-93EA-5F74CD9B6712}"/>
              </a:ext>
            </a:extLst>
          </p:cNvPr>
          <p:cNvSpPr>
            <a:spLocks noGrp="1"/>
          </p:cNvSpPr>
          <p:nvPr>
            <p:ph idx="1"/>
          </p:nvPr>
        </p:nvSpPr>
        <p:spPr>
          <a:xfrm>
            <a:off x="838200" y="1825625"/>
            <a:ext cx="10515600" cy="4351338"/>
          </a:xfrm>
        </p:spPr>
        <p:txBody>
          <a:bodyPr>
            <a:normAutofit/>
          </a:bodyPr>
          <a:lstStyle/>
          <a:p>
            <a:pPr marL="0" indent="0">
              <a:buNone/>
            </a:pPr>
            <a:r>
              <a:rPr lang="sv-SE" sz="2200"/>
              <a:t>DISTRIKTSSTAFETT 2023 hölls av Ulricehamns IF tillsammans med Svenska Skidförbundet för Sveriges skidjuniorer den 11 februari 2023. </a:t>
            </a:r>
          </a:p>
          <a:p>
            <a:pPr marL="0" indent="0">
              <a:buNone/>
            </a:pPr>
            <a:r>
              <a:rPr lang="sv-SE" sz="2200">
                <a:effectLst/>
                <a:latin typeface="Calibri" panose="020F0502020204030204" pitchFamily="34" charset="0"/>
                <a:ea typeface="Calibri" panose="020F0502020204030204" pitchFamily="34" charset="0"/>
              </a:rPr>
              <a:t>Erika nya ansvarig </a:t>
            </a:r>
            <a:r>
              <a:rPr lang="sv-SE" sz="2200">
                <a:latin typeface="Calibri" panose="020F0502020204030204" pitchFamily="34" charset="0"/>
                <a:ea typeface="Calibri" panose="020F0502020204030204" pitchFamily="34" charset="0"/>
              </a:rPr>
              <a:t>i år efter Petter </a:t>
            </a:r>
            <a:r>
              <a:rPr lang="sv-SE" sz="2200">
                <a:effectLst/>
                <a:latin typeface="Calibri" panose="020F0502020204030204" pitchFamily="34" charset="0"/>
                <a:ea typeface="Calibri" panose="020F0502020204030204" pitchFamily="34" charset="0"/>
              </a:rPr>
              <a:t>och hennes sambo var på plats i år. </a:t>
            </a:r>
          </a:p>
          <a:p>
            <a:pPr marL="0" indent="0">
              <a:buNone/>
            </a:pPr>
            <a:r>
              <a:rPr lang="sv-SE" sz="2200">
                <a:effectLst/>
                <a:latin typeface="Calibri" panose="020F0502020204030204" pitchFamily="34" charset="0"/>
                <a:ea typeface="Calibri" panose="020F0502020204030204" pitchFamily="34" charset="0"/>
              </a:rPr>
              <a:t>Var lite strul med anmälningarna för oss i distriktet</a:t>
            </a:r>
          </a:p>
          <a:p>
            <a:pPr marL="0" indent="0">
              <a:buNone/>
            </a:pPr>
            <a:r>
              <a:rPr lang="sv-SE" sz="2200">
                <a:effectLst/>
                <a:latin typeface="Calibri" panose="020F0502020204030204" pitchFamily="34" charset="0"/>
                <a:ea typeface="Calibri" panose="020F0502020204030204" pitchFamily="34" charset="0"/>
              </a:rPr>
              <a:t>Västerbotten fick ihop 3st lag till start med 2 tjejer och 2 killar i vardera lag. </a:t>
            </a:r>
          </a:p>
          <a:p>
            <a:pPr marL="0" indent="0">
              <a:buNone/>
            </a:pPr>
            <a:r>
              <a:rPr lang="sv-SE" sz="2200">
                <a:effectLst/>
                <a:latin typeface="Calibri" panose="020F0502020204030204" pitchFamily="34" charset="0"/>
                <a:ea typeface="Calibri" panose="020F0502020204030204" pitchFamily="34" charset="0"/>
              </a:rPr>
              <a:t>Tävlingen gick av stapeln nere i Ulricehamn vilket är den ort som kommande säsong kommer att arrangera JSM.</a:t>
            </a:r>
          </a:p>
          <a:p>
            <a:pPr marL="0" indent="0">
              <a:buNone/>
            </a:pPr>
            <a:r>
              <a:rPr lang="sv-SE" sz="2200">
                <a:effectLst/>
                <a:latin typeface="Calibri" panose="020F0502020204030204" pitchFamily="34" charset="0"/>
                <a:ea typeface="Calibri" panose="020F0502020204030204" pitchFamily="34" charset="0"/>
              </a:rPr>
              <a:t>Var många fina prestationer och ett av våra lag var hela tiden med i toppen och slutade på en tredjeplats efter Dalarna och Gästrikland.</a:t>
            </a:r>
          </a:p>
          <a:p>
            <a:pPr marL="0" indent="0">
              <a:buNone/>
            </a:pPr>
            <a:r>
              <a:rPr lang="sv-SE" sz="2200">
                <a:effectLst/>
                <a:latin typeface="Calibri" panose="020F0502020204030204" pitchFamily="34" charset="0"/>
                <a:ea typeface="Calibri" panose="020F0502020204030204" pitchFamily="34" charset="0"/>
              </a:rPr>
              <a:t>Tyvärr var det en del av de som anmält intresse som inte fick möjlighet att delta i och med att det inte var tillåtet att mixa lag med andra distrikt. </a:t>
            </a:r>
          </a:p>
          <a:p>
            <a:pPr marL="0" indent="0">
              <a:buNone/>
            </a:pPr>
            <a:endParaRPr lang="sv-SE" sz="2200"/>
          </a:p>
        </p:txBody>
      </p:sp>
    </p:spTree>
    <p:extLst>
      <p:ext uri="{BB962C8B-B14F-4D97-AF65-F5344CB8AC3E}">
        <p14:creationId xmlns:p14="http://schemas.microsoft.com/office/powerpoint/2010/main" val="276742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9E87431-5E94-C97C-5A41-BA24F2B5B0E9}"/>
              </a:ext>
            </a:extLst>
          </p:cNvPr>
          <p:cNvSpPr>
            <a:spLocks noGrp="1"/>
          </p:cNvSpPr>
          <p:nvPr>
            <p:ph type="title"/>
          </p:nvPr>
        </p:nvSpPr>
        <p:spPr>
          <a:xfrm>
            <a:off x="838200" y="365125"/>
            <a:ext cx="10515600" cy="1325563"/>
          </a:xfrm>
        </p:spPr>
        <p:txBody>
          <a:bodyPr>
            <a:normAutofit/>
          </a:bodyPr>
          <a:lstStyle/>
          <a:p>
            <a:r>
              <a:rPr lang="sv-SE" sz="5400"/>
              <a:t>Läger 2022-2023</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CA109F33-BC0A-8124-4255-93476F6CF0CC}"/>
              </a:ext>
            </a:extLst>
          </p:cNvPr>
          <p:cNvSpPr>
            <a:spLocks noGrp="1"/>
          </p:cNvSpPr>
          <p:nvPr>
            <p:ph idx="1"/>
          </p:nvPr>
        </p:nvSpPr>
        <p:spPr>
          <a:xfrm>
            <a:off x="838200" y="1929384"/>
            <a:ext cx="10515600" cy="4251960"/>
          </a:xfrm>
        </p:spPr>
        <p:txBody>
          <a:bodyPr>
            <a:normAutofit/>
          </a:bodyPr>
          <a:lstStyle/>
          <a:p>
            <a:pPr marL="0" indent="0">
              <a:buNone/>
            </a:pPr>
            <a:r>
              <a:rPr lang="sv-SE" sz="2200"/>
              <a:t>Läger Umeå 3-4 september för 13-16 åringar</a:t>
            </a:r>
          </a:p>
          <a:p>
            <a:r>
              <a:rPr lang="sv-SE" sz="2200"/>
              <a:t>o Anmälda: 36 stycken </a:t>
            </a:r>
          </a:p>
          <a:p>
            <a:r>
              <a:rPr lang="sv-SE" sz="2200"/>
              <a:t>o Boende: First camp Nydala </a:t>
            </a:r>
          </a:p>
          <a:p>
            <a:r>
              <a:rPr lang="sv-SE" sz="2200"/>
              <a:t>o Rullskidor, Löpning och Myrfotboll </a:t>
            </a:r>
          </a:p>
          <a:p>
            <a:r>
              <a:rPr lang="sv-SE" sz="2200"/>
              <a:t>o Kvällsaktivitet: Bowling</a:t>
            </a:r>
          </a:p>
        </p:txBody>
      </p:sp>
    </p:spTree>
    <p:extLst>
      <p:ext uri="{BB962C8B-B14F-4D97-AF65-F5344CB8AC3E}">
        <p14:creationId xmlns:p14="http://schemas.microsoft.com/office/powerpoint/2010/main" val="2825173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07F78B0-C5F2-F166-48A3-95715EEF376B}"/>
              </a:ext>
            </a:extLst>
          </p:cNvPr>
          <p:cNvSpPr>
            <a:spLocks noGrp="1"/>
          </p:cNvSpPr>
          <p:nvPr>
            <p:ph type="title"/>
          </p:nvPr>
        </p:nvSpPr>
        <p:spPr>
          <a:xfrm>
            <a:off x="838200" y="365125"/>
            <a:ext cx="10515600" cy="1325563"/>
          </a:xfrm>
        </p:spPr>
        <p:txBody>
          <a:bodyPr>
            <a:normAutofit/>
          </a:bodyPr>
          <a:lstStyle/>
          <a:p>
            <a:r>
              <a:rPr lang="sv-SE" sz="5400"/>
              <a:t>Träningsdag Lycksele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BC0BFD0E-FE13-E829-D885-9B5F9AFF7EA6}"/>
              </a:ext>
            </a:extLst>
          </p:cNvPr>
          <p:cNvSpPr>
            <a:spLocks noGrp="1"/>
          </p:cNvSpPr>
          <p:nvPr>
            <p:ph idx="1"/>
          </p:nvPr>
        </p:nvSpPr>
        <p:spPr>
          <a:xfrm>
            <a:off x="838200" y="1929384"/>
            <a:ext cx="10515600" cy="4251960"/>
          </a:xfrm>
        </p:spPr>
        <p:txBody>
          <a:bodyPr>
            <a:normAutofit/>
          </a:bodyPr>
          <a:lstStyle/>
          <a:p>
            <a:pPr marL="0" indent="0">
              <a:buNone/>
            </a:pPr>
            <a:r>
              <a:rPr lang="sv-SE" sz="2200"/>
              <a:t>o Inställd pga. För få anmälda </a:t>
            </a:r>
          </a:p>
          <a:p>
            <a:pPr marL="0" indent="0">
              <a:buNone/>
            </a:pPr>
            <a:r>
              <a:rPr lang="sv-SE" sz="2200"/>
              <a:t>o Stavgång tillsammans med Magdalena Pajala </a:t>
            </a:r>
          </a:p>
          <a:p>
            <a:pPr marL="0" indent="0">
              <a:buNone/>
            </a:pPr>
            <a:r>
              <a:rPr lang="sv-SE" sz="2200"/>
              <a:t>o Värdegrundsarbete samt frågestund med Magdalena</a:t>
            </a:r>
          </a:p>
        </p:txBody>
      </p:sp>
    </p:spTree>
    <p:extLst>
      <p:ext uri="{BB962C8B-B14F-4D97-AF65-F5344CB8AC3E}">
        <p14:creationId xmlns:p14="http://schemas.microsoft.com/office/powerpoint/2010/main" val="12479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DC8A45D-0C4A-ADD7-9FE8-4C2DDD065EEC}"/>
              </a:ext>
            </a:extLst>
          </p:cNvPr>
          <p:cNvSpPr>
            <a:spLocks noGrp="1"/>
          </p:cNvSpPr>
          <p:nvPr>
            <p:ph type="title"/>
          </p:nvPr>
        </p:nvSpPr>
        <p:spPr>
          <a:xfrm>
            <a:off x="838200" y="365125"/>
            <a:ext cx="10515600" cy="1325563"/>
          </a:xfrm>
        </p:spPr>
        <p:txBody>
          <a:bodyPr>
            <a:normAutofit/>
          </a:bodyPr>
          <a:lstStyle/>
          <a:p>
            <a:r>
              <a:rPr lang="sv-SE" sz="5400"/>
              <a:t>Läger Lycksele (Snöläger)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63E93BAC-681F-17EA-D01A-CC0809F5F12F}"/>
              </a:ext>
            </a:extLst>
          </p:cNvPr>
          <p:cNvSpPr>
            <a:spLocks noGrp="1"/>
          </p:cNvSpPr>
          <p:nvPr>
            <p:ph idx="1"/>
          </p:nvPr>
        </p:nvSpPr>
        <p:spPr>
          <a:xfrm>
            <a:off x="838200" y="1929384"/>
            <a:ext cx="10515600" cy="4251960"/>
          </a:xfrm>
        </p:spPr>
        <p:txBody>
          <a:bodyPr>
            <a:normAutofit/>
          </a:bodyPr>
          <a:lstStyle/>
          <a:p>
            <a:pPr marL="0" indent="0">
              <a:buNone/>
            </a:pPr>
            <a:r>
              <a:rPr lang="sv-SE" sz="2200"/>
              <a:t>9-11 november</a:t>
            </a:r>
          </a:p>
          <a:p>
            <a:pPr marL="0" indent="0">
              <a:buNone/>
            </a:pPr>
            <a:r>
              <a:rPr lang="sv-SE" sz="2200"/>
              <a:t>13-16 år</a:t>
            </a:r>
          </a:p>
          <a:p>
            <a:pPr marL="0" indent="0">
              <a:buNone/>
            </a:pPr>
            <a:r>
              <a:rPr lang="sv-SE" sz="2200"/>
              <a:t>Första snöläger </a:t>
            </a:r>
          </a:p>
          <a:p>
            <a:pPr marL="0" indent="0">
              <a:buNone/>
            </a:pPr>
            <a:r>
              <a:rPr lang="sv-SE" sz="2200"/>
              <a:t>Ca 30 stycken anmälda </a:t>
            </a:r>
          </a:p>
          <a:p>
            <a:pPr marL="0" indent="0">
              <a:buNone/>
            </a:pPr>
            <a:r>
              <a:rPr lang="sv-SE" sz="2200"/>
              <a:t>Kvällsaktiviteter (5-kamp) </a:t>
            </a:r>
          </a:p>
          <a:p>
            <a:pPr marL="0" indent="0">
              <a:buNone/>
            </a:pPr>
            <a:r>
              <a:rPr lang="sv-SE" sz="2200"/>
              <a:t>Boende: Ansia Camping</a:t>
            </a:r>
          </a:p>
        </p:txBody>
      </p:sp>
    </p:spTree>
    <p:extLst>
      <p:ext uri="{BB962C8B-B14F-4D97-AF65-F5344CB8AC3E}">
        <p14:creationId xmlns:p14="http://schemas.microsoft.com/office/powerpoint/2010/main" val="3910376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B27838-2F89-C9C7-CB9B-52F9520AE7BA}"/>
              </a:ext>
            </a:extLst>
          </p:cNvPr>
          <p:cNvSpPr>
            <a:spLocks noGrp="1"/>
          </p:cNvSpPr>
          <p:nvPr>
            <p:ph type="title"/>
          </p:nvPr>
        </p:nvSpPr>
        <p:spPr/>
        <p:txBody>
          <a:bodyPr/>
          <a:lstStyle/>
          <a:p>
            <a:r>
              <a:rPr lang="sv-SE" dirty="0"/>
              <a:t>Läger framöver</a:t>
            </a:r>
          </a:p>
        </p:txBody>
      </p:sp>
      <p:sp>
        <p:nvSpPr>
          <p:cNvPr id="3" name="Platshållare för innehåll 2">
            <a:extLst>
              <a:ext uri="{FF2B5EF4-FFF2-40B4-BE49-F238E27FC236}">
                <a16:creationId xmlns:a16="http://schemas.microsoft.com/office/drawing/2014/main" id="{345A91F3-AE6B-1EDA-6723-900435071142}"/>
              </a:ext>
            </a:extLst>
          </p:cNvPr>
          <p:cNvSpPr>
            <a:spLocks noGrp="1"/>
          </p:cNvSpPr>
          <p:nvPr>
            <p:ph idx="1"/>
          </p:nvPr>
        </p:nvSpPr>
        <p:spPr/>
        <p:txBody>
          <a:bodyPr/>
          <a:lstStyle/>
          <a:p>
            <a:r>
              <a:rPr lang="sv-SE" dirty="0"/>
              <a:t>Barmarksläger: 16 -17 september Lycksele, den 16 grenöverskridande lägerdag och sen blir det läger för längd</a:t>
            </a:r>
          </a:p>
          <a:p>
            <a:r>
              <a:rPr lang="sv-SE" dirty="0" err="1"/>
              <a:t>Snöläger</a:t>
            </a:r>
            <a:r>
              <a:rPr lang="sv-SE" dirty="0"/>
              <a:t>: 15-17 december Skellefteå</a:t>
            </a:r>
          </a:p>
          <a:p>
            <a:endParaRPr lang="sv-SE" dirty="0"/>
          </a:p>
        </p:txBody>
      </p:sp>
    </p:spTree>
    <p:extLst>
      <p:ext uri="{BB962C8B-B14F-4D97-AF65-F5344CB8AC3E}">
        <p14:creationId xmlns:p14="http://schemas.microsoft.com/office/powerpoint/2010/main" val="448307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7B739BA-C759-653A-0780-6632ADB36B98}"/>
              </a:ext>
            </a:extLst>
          </p:cNvPr>
          <p:cNvSpPr>
            <a:spLocks noGrp="1"/>
          </p:cNvSpPr>
          <p:nvPr>
            <p:ph type="title"/>
          </p:nvPr>
        </p:nvSpPr>
        <p:spPr>
          <a:xfrm>
            <a:off x="841248" y="548640"/>
            <a:ext cx="3600860" cy="5431536"/>
          </a:xfrm>
        </p:spPr>
        <p:txBody>
          <a:bodyPr>
            <a:normAutofit/>
          </a:bodyPr>
          <a:lstStyle/>
          <a:p>
            <a:r>
              <a:rPr lang="sv-SE" sz="3400"/>
              <a:t>Värdegrundsarbete</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9B0B2C4E-DD28-4F5D-A82B-7DC491916A10}"/>
              </a:ext>
            </a:extLst>
          </p:cNvPr>
          <p:cNvSpPr>
            <a:spLocks noGrp="1"/>
          </p:cNvSpPr>
          <p:nvPr>
            <p:ph idx="1"/>
          </p:nvPr>
        </p:nvSpPr>
        <p:spPr>
          <a:xfrm>
            <a:off x="5126418" y="552091"/>
            <a:ext cx="6224335" cy="5431536"/>
          </a:xfrm>
        </p:spPr>
        <p:txBody>
          <a:bodyPr anchor="ctr">
            <a:normAutofit/>
          </a:bodyPr>
          <a:lstStyle/>
          <a:p>
            <a:pPr marL="0" indent="0">
              <a:buNone/>
            </a:pPr>
            <a:r>
              <a:rPr lang="sv-SE" sz="2200" dirty="0"/>
              <a:t>Väldigt få deltagande </a:t>
            </a:r>
          </a:p>
          <a:p>
            <a:pPr marL="0" indent="0">
              <a:buNone/>
            </a:pPr>
            <a:r>
              <a:rPr lang="sv-SE" sz="2200" dirty="0"/>
              <a:t>Gick tillsammans igenom hur vi (åkare, ledare och föräldrar) vill att stämningen ska vara i Västerbotten. </a:t>
            </a:r>
          </a:p>
          <a:p>
            <a:pPr marL="0" indent="0">
              <a:buNone/>
            </a:pPr>
            <a:r>
              <a:rPr lang="sv-SE" sz="2200" dirty="0"/>
              <a:t>Genomgång regler inför cup</a:t>
            </a:r>
          </a:p>
        </p:txBody>
      </p:sp>
    </p:spTree>
    <p:extLst>
      <p:ext uri="{BB962C8B-B14F-4D97-AF65-F5344CB8AC3E}">
        <p14:creationId xmlns:p14="http://schemas.microsoft.com/office/powerpoint/2010/main" val="791306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6" name="Rectangle 155">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0" name="Rectangle 159">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1" name="Utbildningsåret 2022/2023"/>
          <p:cNvSpPr txBox="1">
            <a:spLocks noGrp="1"/>
          </p:cNvSpPr>
          <p:nvPr>
            <p:ph type="ctrTitle"/>
          </p:nvPr>
        </p:nvSpPr>
        <p:spPr>
          <a:xfrm>
            <a:off x="3315031" y="1380754"/>
            <a:ext cx="5561938" cy="2513516"/>
          </a:xfrm>
          <a:prstGeom prst="rect">
            <a:avLst/>
          </a:prstGeom>
        </p:spPr>
        <p:txBody>
          <a:bodyPr>
            <a:normAutofit/>
          </a:bodyPr>
          <a:lstStyle>
            <a:lvl1pPr>
              <a:defRPr b="1">
                <a:latin typeface="Times New Roman"/>
                <a:ea typeface="Times New Roman"/>
                <a:cs typeface="Times New Roman"/>
                <a:sym typeface="Times New Roman"/>
              </a:defRPr>
            </a:lvl1pPr>
          </a:lstStyle>
          <a:p>
            <a:r>
              <a:t>Utbildningsåret 2022/2023</a:t>
            </a:r>
          </a:p>
        </p:txBody>
      </p:sp>
      <p:sp>
        <p:nvSpPr>
          <p:cNvPr id="164" name="Arc 163">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6" name="Oval 165">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Utbildningsstruktur"/>
          <p:cNvSpPr txBox="1">
            <a:spLocks noGrp="1"/>
          </p:cNvSpPr>
          <p:nvPr>
            <p:ph type="title"/>
          </p:nvPr>
        </p:nvSpPr>
        <p:spPr>
          <a:prstGeom prst="rect">
            <a:avLst/>
          </a:prstGeom>
        </p:spPr>
        <p:txBody>
          <a:bodyPr/>
          <a:lstStyle/>
          <a:p>
            <a:r>
              <a:t>Utbildningsstruktur</a:t>
            </a:r>
          </a:p>
        </p:txBody>
      </p:sp>
      <p:sp>
        <p:nvSpPr>
          <p:cNvPr id="154" name="SKIDLEKA och SKIDLÄRA genomförs årligen i distriktet…"/>
          <p:cNvSpPr txBox="1">
            <a:spLocks noGrp="1"/>
          </p:cNvSpPr>
          <p:nvPr>
            <p:ph type="body" idx="1"/>
          </p:nvPr>
        </p:nvSpPr>
        <p:spPr>
          <a:prstGeom prst="rect">
            <a:avLst/>
          </a:prstGeom>
        </p:spPr>
        <p:txBody>
          <a:bodyPr/>
          <a:lstStyle/>
          <a:p>
            <a:r>
              <a:rPr dirty="0"/>
              <a:t>SKIDLEKA och SKIDLÄRA </a:t>
            </a:r>
            <a:r>
              <a:rPr dirty="0" err="1"/>
              <a:t>genomförs</a:t>
            </a:r>
            <a:r>
              <a:rPr dirty="0"/>
              <a:t> </a:t>
            </a:r>
            <a:r>
              <a:rPr dirty="0" err="1"/>
              <a:t>årligen</a:t>
            </a:r>
            <a:r>
              <a:rPr dirty="0"/>
              <a:t> i </a:t>
            </a:r>
            <a:r>
              <a:rPr dirty="0" err="1"/>
              <a:t>distriktet</a:t>
            </a:r>
            <a:endParaRPr dirty="0"/>
          </a:p>
          <a:p>
            <a:r>
              <a:rPr dirty="0"/>
              <a:t>SKIDTRÄNA 13-16 </a:t>
            </a:r>
            <a:r>
              <a:rPr dirty="0" err="1"/>
              <a:t>år</a:t>
            </a:r>
            <a:r>
              <a:rPr dirty="0"/>
              <a:t> </a:t>
            </a:r>
            <a:r>
              <a:rPr dirty="0" err="1"/>
              <a:t>genomförs</a:t>
            </a:r>
            <a:r>
              <a:rPr dirty="0"/>
              <a:t> </a:t>
            </a:r>
            <a:r>
              <a:rPr dirty="0" err="1"/>
              <a:t>vartannat</a:t>
            </a:r>
            <a:r>
              <a:rPr dirty="0"/>
              <a:t> </a:t>
            </a:r>
            <a:r>
              <a:rPr dirty="0" err="1"/>
              <a:t>år</a:t>
            </a:r>
            <a:r>
              <a:rPr dirty="0"/>
              <a:t> i </a:t>
            </a:r>
            <a:r>
              <a:rPr dirty="0" err="1"/>
              <a:t>Västerbotten</a:t>
            </a:r>
            <a:r>
              <a:rPr lang="sv-SE" dirty="0"/>
              <a:t> och vartannat år i Norrbotten</a:t>
            </a:r>
            <a:endParaRPr dirty="0"/>
          </a:p>
          <a:p>
            <a:r>
              <a:rPr dirty="0"/>
              <a:t>Junior- och </a:t>
            </a:r>
            <a:r>
              <a:rPr dirty="0" err="1"/>
              <a:t>Seniortränarutbildning</a:t>
            </a:r>
            <a:endParaRPr dirty="0"/>
          </a:p>
        </p:txBody>
      </p:sp>
      <p:pic>
        <p:nvPicPr>
          <p:cNvPr id="156" name="Bild" descr="Bild"/>
          <p:cNvPicPr>
            <a:picLocks noChangeAspect="1"/>
          </p:cNvPicPr>
          <p:nvPr/>
        </p:nvPicPr>
        <p:blipFill>
          <a:blip r:embed="rId2"/>
          <a:stretch>
            <a:fillRect/>
          </a:stretch>
        </p:blipFill>
        <p:spPr>
          <a:xfrm>
            <a:off x="7662463" y="3150276"/>
            <a:ext cx="3843381" cy="3494151"/>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Hitta utbildningar"/>
          <p:cNvSpPr txBox="1">
            <a:spLocks noGrp="1"/>
          </p:cNvSpPr>
          <p:nvPr>
            <p:ph type="title"/>
          </p:nvPr>
        </p:nvSpPr>
        <p:spPr>
          <a:prstGeom prst="rect">
            <a:avLst/>
          </a:prstGeom>
        </p:spPr>
        <p:txBody>
          <a:bodyPr/>
          <a:lstStyle/>
          <a:p>
            <a:r>
              <a:t>Hitta utbildningar</a:t>
            </a:r>
          </a:p>
        </p:txBody>
      </p:sp>
      <p:sp>
        <p:nvSpPr>
          <p:cNvPr id="159" name="www.skidor.com/Grenar/langdakning/Utbildning/…"/>
          <p:cNvSpPr txBox="1">
            <a:spLocks noGrp="1"/>
          </p:cNvSpPr>
          <p:nvPr>
            <p:ph type="body" idx="1"/>
          </p:nvPr>
        </p:nvSpPr>
        <p:spPr>
          <a:prstGeom prst="rect">
            <a:avLst/>
          </a:prstGeom>
        </p:spPr>
        <p:txBody>
          <a:bodyPr/>
          <a:lstStyle/>
          <a:p>
            <a:pPr>
              <a:defRPr>
                <a:solidFill>
                  <a:schemeClr val="accent1"/>
                </a:solidFill>
              </a:defRPr>
            </a:pPr>
            <a:r>
              <a:rPr u="sng">
                <a:hlinkClick r:id="rId2"/>
              </a:rPr>
              <a:t>www.skidor.com/Grenar/langdakning/Utbildning/</a:t>
            </a:r>
          </a:p>
          <a:p>
            <a:pPr>
              <a:defRPr>
                <a:solidFill>
                  <a:schemeClr val="accent1"/>
                </a:solidFill>
              </a:defRPr>
            </a:pPr>
            <a:r>
              <a:rPr u="sng">
                <a:hlinkClick r:id="rId3"/>
              </a:rPr>
              <a:t>https://vasterbotten.skidor.com/Grenar/Langdakning</a:t>
            </a:r>
          </a:p>
          <a:p>
            <a:r>
              <a:t>Idrottens utbildningsplattform (IUP) </a:t>
            </a:r>
            <a:r>
              <a:rPr u="sng">
                <a:solidFill>
                  <a:schemeClr val="accent1"/>
                </a:solidFill>
                <a:hlinkClick r:id="rId4"/>
              </a:rPr>
              <a:t>https://utbildning.skidor.com</a:t>
            </a:r>
          </a:p>
          <a:p>
            <a:r>
              <a:t>Facebook - Västerbottens Skidförbund</a:t>
            </a:r>
          </a:p>
          <a:p>
            <a:r>
              <a:t>Mailutskick </a:t>
            </a:r>
          </a:p>
          <a:p>
            <a:r>
              <a:t>Föreningar</a:t>
            </a:r>
          </a:p>
        </p:txBody>
      </p:sp>
      <p:pic>
        <p:nvPicPr>
          <p:cNvPr id="161" name="Skärmavbild 2022-10-15 kl. 23.29.09.png" descr="Skärmavbild 2022-10-15 kl. 23.29.09.png"/>
          <p:cNvPicPr>
            <a:picLocks noChangeAspect="1"/>
          </p:cNvPicPr>
          <p:nvPr/>
        </p:nvPicPr>
        <p:blipFill>
          <a:blip r:embed="rId5"/>
          <a:srcRect l="4432" t="12769" r="4432" b="8108"/>
          <a:stretch>
            <a:fillRect/>
          </a:stretch>
        </p:blipFill>
        <p:spPr>
          <a:xfrm>
            <a:off x="6976221" y="3535357"/>
            <a:ext cx="4615290" cy="2864746"/>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Introduktionsutbildning"/>
          <p:cNvSpPr txBox="1">
            <a:spLocks noGrp="1"/>
          </p:cNvSpPr>
          <p:nvPr>
            <p:ph type="title"/>
          </p:nvPr>
        </p:nvSpPr>
        <p:spPr>
          <a:prstGeom prst="rect">
            <a:avLst/>
          </a:prstGeom>
        </p:spPr>
        <p:txBody>
          <a:bodyPr/>
          <a:lstStyle/>
          <a:p>
            <a:r>
              <a:t>Introduktionsutbildning</a:t>
            </a:r>
          </a:p>
        </p:txBody>
      </p:sp>
      <p:sp>
        <p:nvSpPr>
          <p:cNvPr id="164" name="Kostnadsfri och webbaserad…"/>
          <p:cNvSpPr txBox="1">
            <a:spLocks noGrp="1"/>
          </p:cNvSpPr>
          <p:nvPr>
            <p:ph type="body" idx="1"/>
          </p:nvPr>
        </p:nvSpPr>
        <p:spPr>
          <a:prstGeom prst="rect">
            <a:avLst/>
          </a:prstGeom>
        </p:spPr>
        <p:txBody>
          <a:bodyPr/>
          <a:lstStyle/>
          <a:p>
            <a:r>
              <a:rPr dirty="0" err="1"/>
              <a:t>Kostnadsfri</a:t>
            </a:r>
            <a:r>
              <a:rPr dirty="0"/>
              <a:t> och </a:t>
            </a:r>
            <a:r>
              <a:rPr dirty="0" err="1"/>
              <a:t>webbaserad</a:t>
            </a:r>
            <a:endParaRPr dirty="0"/>
          </a:p>
          <a:p>
            <a:r>
              <a:rPr dirty="0" err="1"/>
              <a:t>Omfång</a:t>
            </a:r>
            <a:r>
              <a:rPr dirty="0"/>
              <a:t> </a:t>
            </a:r>
            <a:r>
              <a:rPr dirty="0" err="1"/>
              <a:t>cirka</a:t>
            </a:r>
            <a:r>
              <a:rPr dirty="0"/>
              <a:t> 3 </a:t>
            </a:r>
            <a:r>
              <a:rPr dirty="0" err="1"/>
              <a:t>timmar</a:t>
            </a:r>
            <a:endParaRPr dirty="0"/>
          </a:p>
          <a:p>
            <a:r>
              <a:rPr dirty="0" err="1"/>
              <a:t>Förkunskapskrav</a:t>
            </a:r>
            <a:r>
              <a:rPr dirty="0"/>
              <a:t> </a:t>
            </a:r>
            <a:r>
              <a:rPr dirty="0" err="1"/>
              <a:t>inför</a:t>
            </a:r>
            <a:r>
              <a:rPr dirty="0"/>
              <a:t> </a:t>
            </a:r>
            <a:r>
              <a:rPr dirty="0" err="1"/>
              <a:t>fortsatta</a:t>
            </a:r>
            <a:r>
              <a:rPr dirty="0"/>
              <a:t> </a:t>
            </a:r>
            <a:r>
              <a:rPr dirty="0" err="1"/>
              <a:t>utbildningar</a:t>
            </a:r>
            <a:endParaRPr dirty="0"/>
          </a:p>
          <a:p>
            <a:r>
              <a:rPr dirty="0"/>
              <a:t>Kan </a:t>
            </a:r>
            <a:r>
              <a:rPr dirty="0" err="1"/>
              <a:t>genomföras</a:t>
            </a:r>
            <a:r>
              <a:rPr dirty="0"/>
              <a:t> </a:t>
            </a:r>
            <a:r>
              <a:rPr dirty="0" err="1"/>
              <a:t>själv</a:t>
            </a:r>
            <a:r>
              <a:rPr dirty="0"/>
              <a:t> </a:t>
            </a:r>
            <a:r>
              <a:rPr dirty="0" err="1"/>
              <a:t>eller</a:t>
            </a:r>
            <a:r>
              <a:rPr dirty="0"/>
              <a:t> med </a:t>
            </a:r>
            <a:r>
              <a:rPr dirty="0" err="1"/>
              <a:t>fördel</a:t>
            </a:r>
            <a:r>
              <a:rPr dirty="0"/>
              <a:t> </a:t>
            </a:r>
            <a:r>
              <a:rPr dirty="0" err="1"/>
              <a:t>tillsammans</a:t>
            </a:r>
            <a:endParaRPr dirty="0"/>
          </a:p>
          <a:p>
            <a:r>
              <a:rPr dirty="0"/>
              <a:t>Kan </a:t>
            </a:r>
            <a:r>
              <a:rPr dirty="0" err="1"/>
              <a:t>genomföras</a:t>
            </a:r>
            <a:r>
              <a:rPr dirty="0"/>
              <a:t> i </a:t>
            </a:r>
            <a:r>
              <a:rPr dirty="0" err="1"/>
              <a:t>ett</a:t>
            </a:r>
            <a:r>
              <a:rPr dirty="0"/>
              <a:t> </a:t>
            </a:r>
            <a:r>
              <a:rPr dirty="0" err="1"/>
              <a:t>sträck</a:t>
            </a:r>
            <a:r>
              <a:rPr dirty="0"/>
              <a:t> </a:t>
            </a:r>
            <a:r>
              <a:rPr dirty="0" err="1"/>
              <a:t>eller</a:t>
            </a:r>
            <a:r>
              <a:rPr dirty="0"/>
              <a:t> </a:t>
            </a:r>
            <a:r>
              <a:rPr dirty="0" err="1"/>
              <a:t>uppdelat</a:t>
            </a:r>
            <a:br>
              <a:rPr dirty="0"/>
            </a:br>
            <a:r>
              <a:rPr dirty="0" err="1"/>
              <a:t>på</a:t>
            </a:r>
            <a:r>
              <a:rPr dirty="0"/>
              <a:t> </a:t>
            </a:r>
            <a:r>
              <a:rPr dirty="0" err="1"/>
              <a:t>flera</a:t>
            </a:r>
            <a:r>
              <a:rPr dirty="0"/>
              <a:t> </a:t>
            </a:r>
            <a:r>
              <a:rPr dirty="0" err="1"/>
              <a:t>tillfällen</a:t>
            </a:r>
            <a:r>
              <a:rPr dirty="0"/>
              <a:t> </a:t>
            </a:r>
          </a:p>
          <a:p>
            <a:r>
              <a:rPr dirty="0" err="1"/>
              <a:t>Sammanhang</a:t>
            </a:r>
            <a:r>
              <a:rPr dirty="0"/>
              <a:t> </a:t>
            </a:r>
            <a:r>
              <a:rPr dirty="0" err="1"/>
              <a:t>som</a:t>
            </a:r>
            <a:r>
              <a:rPr dirty="0"/>
              <a:t> </a:t>
            </a:r>
            <a:r>
              <a:rPr dirty="0" err="1"/>
              <a:t>ledare</a:t>
            </a:r>
            <a:r>
              <a:rPr dirty="0"/>
              <a:t> / </a:t>
            </a:r>
            <a:r>
              <a:rPr dirty="0" err="1"/>
              <a:t>Ledarskapet</a:t>
            </a:r>
            <a:r>
              <a:rPr dirty="0"/>
              <a:t> / </a:t>
            </a:r>
            <a:r>
              <a:rPr dirty="0" err="1"/>
              <a:t>Träning</a:t>
            </a:r>
            <a:br>
              <a:rPr dirty="0"/>
            </a:br>
            <a:r>
              <a:rPr dirty="0" err="1"/>
              <a:t>Utvecklingsområden</a:t>
            </a:r>
            <a:r>
              <a:rPr dirty="0"/>
              <a:t> </a:t>
            </a:r>
            <a:r>
              <a:rPr dirty="0" err="1"/>
              <a:t>Blågula</a:t>
            </a:r>
            <a:r>
              <a:rPr dirty="0"/>
              <a:t> </a:t>
            </a:r>
            <a:r>
              <a:rPr dirty="0" err="1"/>
              <a:t>Vägen</a:t>
            </a:r>
            <a:r>
              <a:rPr dirty="0"/>
              <a:t> / </a:t>
            </a:r>
            <a:r>
              <a:rPr dirty="0" err="1"/>
              <a:t>Vallning</a:t>
            </a:r>
            <a:r>
              <a:rPr dirty="0"/>
              <a:t> och </a:t>
            </a:r>
            <a:r>
              <a:rPr dirty="0" err="1"/>
              <a:t>utrustning</a:t>
            </a:r>
            <a:r>
              <a:rPr dirty="0"/>
              <a:t> </a:t>
            </a:r>
          </a:p>
        </p:txBody>
      </p:sp>
      <p:pic>
        <p:nvPicPr>
          <p:cNvPr id="165" name="Skärmavbild 2022-05-12 kl. 22.32.46.png" descr="Skärmavbild 2022-05-12 kl. 22.32.46.png"/>
          <p:cNvPicPr>
            <a:picLocks noChangeAspect="1"/>
          </p:cNvPicPr>
          <p:nvPr/>
        </p:nvPicPr>
        <p:blipFill>
          <a:blip r:embed="rId2"/>
          <a:stretch>
            <a:fillRect/>
          </a:stretch>
        </p:blipFill>
        <p:spPr>
          <a:xfrm>
            <a:off x="7667625" y="433340"/>
            <a:ext cx="3534870" cy="2514696"/>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FB7185F-713D-24E4-4EE5-321C27DCB27D}"/>
              </a:ext>
            </a:extLst>
          </p:cNvPr>
          <p:cNvSpPr>
            <a:spLocks noGrp="1"/>
          </p:cNvSpPr>
          <p:nvPr>
            <p:ph type="title"/>
          </p:nvPr>
        </p:nvSpPr>
        <p:spPr>
          <a:xfrm>
            <a:off x="1285240" y="1050595"/>
            <a:ext cx="8074815" cy="1618489"/>
          </a:xfrm>
        </p:spPr>
        <p:txBody>
          <a:bodyPr anchor="ctr">
            <a:normAutofit/>
          </a:bodyPr>
          <a:lstStyle/>
          <a:p>
            <a:r>
              <a:rPr lang="sv-SE" sz="6100"/>
              <a:t>Introduktionsutbildning</a:t>
            </a:r>
          </a:p>
        </p:txBody>
      </p:sp>
      <p:sp>
        <p:nvSpPr>
          <p:cNvPr id="3" name="Platshållare för innehåll 2">
            <a:extLst>
              <a:ext uri="{FF2B5EF4-FFF2-40B4-BE49-F238E27FC236}">
                <a16:creationId xmlns:a16="http://schemas.microsoft.com/office/drawing/2014/main" id="{BECDC07D-E411-C6CE-60E1-61CD8A4E411D}"/>
              </a:ext>
            </a:extLst>
          </p:cNvPr>
          <p:cNvSpPr>
            <a:spLocks noGrp="1"/>
          </p:cNvSpPr>
          <p:nvPr>
            <p:ph idx="1"/>
          </p:nvPr>
        </p:nvSpPr>
        <p:spPr>
          <a:xfrm>
            <a:off x="1285240" y="2969469"/>
            <a:ext cx="8074815" cy="2800395"/>
          </a:xfrm>
        </p:spPr>
        <p:txBody>
          <a:bodyPr anchor="t">
            <a:normAutofit/>
          </a:bodyPr>
          <a:lstStyle/>
          <a:p>
            <a:pPr marL="0" indent="0">
              <a:buNone/>
            </a:pPr>
            <a:r>
              <a:rPr lang="sv-SE" sz="2400"/>
              <a:t>GLÖM EJ BORT ATT GÅ DEN OM DU INTE GJORT DET! Vi i Västerbotten har som mål att alla som är involverade i våra aktiviteter har gått den. </a:t>
            </a:r>
          </a:p>
          <a:p>
            <a:pPr marL="0" indent="0">
              <a:buNone/>
            </a:pPr>
            <a:r>
              <a:rPr lang="sv-SE" sz="2400">
                <a:hlinkClick r:id="rId2"/>
              </a:rPr>
              <a:t>https://www.skidor.com/idrotter/langdakning/utbildning/vara-utbildningar/introduktionsutbildningen-langskidakning</a:t>
            </a:r>
            <a:r>
              <a:rPr lang="sv-SE" sz="2400"/>
              <a:t> </a:t>
            </a:r>
          </a:p>
          <a:p>
            <a:endParaRPr lang="sv-SE" sz="2400"/>
          </a:p>
        </p:txBody>
      </p:sp>
    </p:spTree>
    <p:extLst>
      <p:ext uri="{BB962C8B-B14F-4D97-AF65-F5344CB8AC3E}">
        <p14:creationId xmlns:p14="http://schemas.microsoft.com/office/powerpoint/2010/main" val="1339820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KIDLEKA upp till 9 år"/>
          <p:cNvSpPr txBox="1">
            <a:spLocks noGrp="1"/>
          </p:cNvSpPr>
          <p:nvPr>
            <p:ph type="title"/>
          </p:nvPr>
        </p:nvSpPr>
        <p:spPr>
          <a:prstGeom prst="rect">
            <a:avLst/>
          </a:prstGeom>
        </p:spPr>
        <p:txBody>
          <a:bodyPr/>
          <a:lstStyle/>
          <a:p>
            <a:r>
              <a:t>SKIDLEKA upp till 9 år</a:t>
            </a:r>
          </a:p>
        </p:txBody>
      </p:sp>
      <p:sp>
        <p:nvSpPr>
          <p:cNvPr id="168" name="Förkunskapskrav: Den webbaserade Introduktionsutbildningen…"/>
          <p:cNvSpPr txBox="1">
            <a:spLocks noGrp="1"/>
          </p:cNvSpPr>
          <p:nvPr>
            <p:ph type="body" idx="1"/>
          </p:nvPr>
        </p:nvSpPr>
        <p:spPr>
          <a:xfrm>
            <a:off x="608856" y="2004674"/>
            <a:ext cx="10974289" cy="4241801"/>
          </a:xfrm>
          <a:prstGeom prst="rect">
            <a:avLst/>
          </a:prstGeom>
        </p:spPr>
        <p:txBody>
          <a:bodyPr/>
          <a:lstStyle/>
          <a:p>
            <a:r>
              <a:rPr>
                <a:latin typeface="Canela Text Bold"/>
                <a:ea typeface="Canela Text Bold"/>
                <a:cs typeface="Canela Text Bold"/>
                <a:sym typeface="Canela Text Bold"/>
              </a:rPr>
              <a:t>Förkunskapskrav:</a:t>
            </a:r>
            <a:r>
              <a:t> Den webbaserade Introduktionsutbildningen </a:t>
            </a:r>
          </a:p>
          <a:p>
            <a:r>
              <a:t>Lycksele 19 November 2022 &amp; Skellefteå 22 Januari 2023 </a:t>
            </a:r>
          </a:p>
          <a:p>
            <a:r>
              <a:t>En heldag - cirka sju timmar</a:t>
            </a:r>
            <a:br/>
            <a:r>
              <a:t>- Teoretiska och praktiska moment  </a:t>
            </a:r>
          </a:p>
          <a:p>
            <a:endParaRPr/>
          </a:p>
          <a:p>
            <a:r>
              <a:t>Lycksele 15 Deltagare / Skellefteå 11 Deltagare</a:t>
            </a:r>
          </a:p>
          <a:p>
            <a:r>
              <a:t>Information främst via sin förening</a:t>
            </a:r>
          </a:p>
          <a:p>
            <a:r>
              <a:t>Överlag positiv feedback på utvärdering</a:t>
            </a:r>
          </a:p>
        </p:txBody>
      </p:sp>
      <p:sp>
        <p:nvSpPr>
          <p:cNvPr id="169" name="Första utvecklingsstadiet i Skidförbundets utvecklingsmodell"/>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Första utvecklingsstadiet i Skidförbundets utvecklingsmodell</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KIDLÄRA 9-12 år"/>
          <p:cNvSpPr txBox="1">
            <a:spLocks noGrp="1"/>
          </p:cNvSpPr>
          <p:nvPr>
            <p:ph type="title"/>
          </p:nvPr>
        </p:nvSpPr>
        <p:spPr>
          <a:prstGeom prst="rect">
            <a:avLst/>
          </a:prstGeom>
        </p:spPr>
        <p:txBody>
          <a:bodyPr/>
          <a:lstStyle/>
          <a:p>
            <a:r>
              <a:t>SKIDLÄRA 9-12 år</a:t>
            </a:r>
          </a:p>
        </p:txBody>
      </p:sp>
      <p:sp>
        <p:nvSpPr>
          <p:cNvPr id="172" name="Förkunskapskrav: Den webbaserade Introduktionsutbildningen och Grundutbildning för tränare (GUT:en)…"/>
          <p:cNvSpPr txBox="1">
            <a:spLocks noGrp="1"/>
          </p:cNvSpPr>
          <p:nvPr>
            <p:ph type="body" idx="1"/>
          </p:nvPr>
        </p:nvSpPr>
        <p:spPr>
          <a:prstGeom prst="rect">
            <a:avLst/>
          </a:prstGeom>
        </p:spPr>
        <p:txBody>
          <a:bodyPr/>
          <a:lstStyle/>
          <a:p>
            <a:r>
              <a:rPr>
                <a:latin typeface="Canela Text Bold"/>
                <a:ea typeface="Canela Text Bold"/>
                <a:cs typeface="Canela Text Bold"/>
                <a:sym typeface="Canela Text Bold"/>
              </a:rPr>
              <a:t>Förkunskapskrav: </a:t>
            </a:r>
            <a:r>
              <a:t>Den webbaserade Introduktionsutbildningen och Grundutbildning för tränare (GUT:en)</a:t>
            </a:r>
          </a:p>
          <a:p>
            <a:r>
              <a:t>Digital träff 10 januari - Hemuppgift i IUP - heldag praktiskt pass 29 januari, Umeå - Digital träff 13 februari</a:t>
            </a:r>
            <a:br/>
            <a:endParaRPr/>
          </a:p>
          <a:p>
            <a:r>
              <a:t>Fem deltagare</a:t>
            </a:r>
          </a:p>
          <a:p>
            <a:r>
              <a:t>Information främst via sin förening och Svenska Skidförbundets sida</a:t>
            </a:r>
          </a:p>
          <a:p>
            <a:r>
              <a:t>Överlag positiv feedback på utvärdering</a:t>
            </a:r>
          </a:p>
        </p:txBody>
      </p:sp>
      <p:sp>
        <p:nvSpPr>
          <p:cNvPr id="173" name="Andra utvecklingsstadiet i Skidförbundets utvecklingsmodell"/>
          <p:cNvSpPr txBox="1">
            <a:spLocks noGrp="1"/>
          </p:cNvSpPr>
          <p:nvPr>
            <p:ph type="body" idx="21"/>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chemeClr val="accent1"/>
                </a:solidFill>
              </a:defRPr>
            </a:lvl1pPr>
          </a:lstStyle>
          <a:p>
            <a:r>
              <a:t>Andra utvecklingsstadiet i Skidförbundets utvecklingsmodell</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5" name="Rectangle 18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Utbildning framåt"/>
          <p:cNvSpPr txBox="1">
            <a:spLocks noGrp="1"/>
          </p:cNvSpPr>
          <p:nvPr>
            <p:ph type="title"/>
          </p:nvPr>
        </p:nvSpPr>
        <p:spPr>
          <a:xfrm>
            <a:off x="572493" y="238539"/>
            <a:ext cx="11018520" cy="1434415"/>
          </a:xfrm>
          <a:prstGeom prst="rect">
            <a:avLst/>
          </a:prstGeom>
        </p:spPr>
        <p:txBody>
          <a:bodyPr vert="horz" lIns="91440" tIns="45720" rIns="91440" bIns="45720" rtlCol="0" anchor="b">
            <a:normAutofit/>
          </a:bodyPr>
          <a:lstStyle/>
          <a:p>
            <a:r>
              <a:rPr lang="en-US" sz="5400"/>
              <a:t>Utbildning framåt</a:t>
            </a:r>
          </a:p>
        </p:txBody>
      </p:sp>
      <p:sp>
        <p:nvSpPr>
          <p:cNvPr id="18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Nationell Utbildningshelg i Luleå 29 september - 1 oktober…"/>
          <p:cNvSpPr txBox="1">
            <a:spLocks noGrp="1"/>
          </p:cNvSpPr>
          <p:nvPr>
            <p:ph type="body" idx="1"/>
          </p:nvPr>
        </p:nvSpPr>
        <p:spPr>
          <a:xfrm>
            <a:off x="572493" y="2071316"/>
            <a:ext cx="6713552" cy="4119172"/>
          </a:xfrm>
          <a:prstGeom prst="rect">
            <a:avLst/>
          </a:prstGeom>
        </p:spPr>
        <p:txBody>
          <a:bodyPr vert="horz" lIns="91440" tIns="45720" rIns="91440" bIns="45720" rtlCol="0" anchor="t">
            <a:normAutofit/>
          </a:bodyPr>
          <a:lstStyle/>
          <a:p>
            <a:r>
              <a:rPr lang="en-US" sz="2200" dirty="0" err="1"/>
              <a:t>Nationell</a:t>
            </a:r>
            <a:r>
              <a:rPr lang="en-US" sz="2200" dirty="0"/>
              <a:t> </a:t>
            </a:r>
            <a:r>
              <a:rPr lang="en-US" sz="2200" dirty="0" err="1"/>
              <a:t>Utbildningshelg</a:t>
            </a:r>
            <a:r>
              <a:rPr lang="en-US" sz="2200" dirty="0"/>
              <a:t> i </a:t>
            </a:r>
            <a:r>
              <a:rPr lang="en-US" sz="2200" dirty="0" err="1"/>
              <a:t>Luleå</a:t>
            </a:r>
            <a:r>
              <a:rPr lang="en-US" sz="2200" dirty="0"/>
              <a:t> 29 </a:t>
            </a:r>
            <a:r>
              <a:rPr lang="en-US" sz="2200" dirty="0" err="1"/>
              <a:t>september</a:t>
            </a:r>
            <a:r>
              <a:rPr lang="en-US" sz="2200" dirty="0"/>
              <a:t> - 1 </a:t>
            </a:r>
            <a:r>
              <a:rPr lang="en-US" sz="2200" dirty="0" err="1"/>
              <a:t>oktober</a:t>
            </a:r>
            <a:endParaRPr lang="en-US" sz="2200" dirty="0"/>
          </a:p>
          <a:p>
            <a:r>
              <a:rPr lang="en-US" sz="2200" dirty="0" err="1"/>
              <a:t>Smörgåsbord</a:t>
            </a:r>
            <a:r>
              <a:rPr lang="en-US" sz="2200" dirty="0"/>
              <a:t> av </a:t>
            </a:r>
            <a:r>
              <a:rPr lang="en-US" sz="2200" dirty="0" err="1"/>
              <a:t>utbildningar</a:t>
            </a:r>
            <a:r>
              <a:rPr lang="en-US" sz="2200" dirty="0"/>
              <a:t> </a:t>
            </a:r>
          </a:p>
          <a:p>
            <a:r>
              <a:rPr lang="en-US" sz="2200" dirty="0" err="1"/>
              <a:t>Reducerat</a:t>
            </a:r>
            <a:r>
              <a:rPr lang="en-US" sz="2200" dirty="0"/>
              <a:t> pris </a:t>
            </a:r>
            <a:r>
              <a:rPr lang="en-US" sz="2200" dirty="0" err="1"/>
              <a:t>fram</a:t>
            </a:r>
            <a:r>
              <a:rPr lang="en-US" sz="2200" dirty="0"/>
              <a:t> till och med 15 </a:t>
            </a:r>
            <a:r>
              <a:rPr lang="en-US" sz="2200" dirty="0" err="1"/>
              <a:t>Augusti</a:t>
            </a:r>
            <a:endParaRPr lang="en-US" sz="2200" dirty="0"/>
          </a:p>
          <a:p>
            <a:r>
              <a:rPr lang="en-US" sz="2200" dirty="0"/>
              <a:t>Anna Norman, </a:t>
            </a:r>
            <a:r>
              <a:rPr lang="en-US" sz="2200" dirty="0" err="1"/>
              <a:t>kontaktperson</a:t>
            </a:r>
            <a:br>
              <a:rPr lang="en-US" sz="2200" dirty="0"/>
            </a:br>
            <a:br>
              <a:rPr lang="en-US" sz="2200" dirty="0"/>
            </a:br>
            <a:br>
              <a:rPr lang="en-US" sz="2200" dirty="0"/>
            </a:br>
            <a:br>
              <a:rPr lang="en-US" sz="2200" dirty="0"/>
            </a:br>
            <a:endParaRPr lang="en-US" sz="2200" dirty="0"/>
          </a:p>
          <a:p>
            <a:pPr>
              <a:defRPr>
                <a:solidFill>
                  <a:schemeClr val="accent1"/>
                </a:solidFill>
              </a:defRPr>
            </a:pPr>
            <a:r>
              <a:rPr lang="en-US" sz="2200" u="sng" dirty="0">
                <a:hlinkClick r:id="rId2"/>
              </a:rPr>
              <a:t>https://www.skidor.com/idrotter/langdakning/utbildning/utbildningshelgen</a:t>
            </a:r>
          </a:p>
        </p:txBody>
      </p:sp>
      <p:pic>
        <p:nvPicPr>
          <p:cNvPr id="180" name="Skärmavbild 2023-04-16 kl. 11.08.21.png" descr="Skärmavbild 2023-04-16 kl. 11.08.21.png"/>
          <p:cNvPicPr>
            <a:picLocks noChangeAspect="1"/>
          </p:cNvPicPr>
          <p:nvPr/>
        </p:nvPicPr>
        <p:blipFill rotWithShape="1">
          <a:blip r:embed="rId3"/>
          <a:srcRect t="2337" r="1" b="18926"/>
          <a:stretch/>
        </p:blipFill>
        <p:spPr>
          <a:xfrm>
            <a:off x="7675658" y="2093976"/>
            <a:ext cx="3941064" cy="4096512"/>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Bidrag"/>
          <p:cNvSpPr txBox="1">
            <a:spLocks noGrp="1"/>
          </p:cNvSpPr>
          <p:nvPr>
            <p:ph type="title"/>
          </p:nvPr>
        </p:nvSpPr>
        <p:spPr>
          <a:prstGeom prst="rect">
            <a:avLst/>
          </a:prstGeom>
        </p:spPr>
        <p:txBody>
          <a:bodyPr/>
          <a:lstStyle/>
          <a:p>
            <a:r>
              <a:t>Bidrag</a:t>
            </a:r>
          </a:p>
        </p:txBody>
      </p:sp>
      <p:sp>
        <p:nvSpPr>
          <p:cNvPr id="183" name="Ansökan om Idrottsmedel för subvention upp till 50%, senast två veckor efter avslutad utbildning…"/>
          <p:cNvSpPr txBox="1">
            <a:spLocks noGrp="1"/>
          </p:cNvSpPr>
          <p:nvPr>
            <p:ph type="body" idx="1"/>
          </p:nvPr>
        </p:nvSpPr>
        <p:spPr>
          <a:xfrm>
            <a:off x="502964" y="2004674"/>
            <a:ext cx="10974289" cy="4241801"/>
          </a:xfrm>
          <a:prstGeom prst="rect">
            <a:avLst/>
          </a:prstGeom>
        </p:spPr>
        <p:txBody>
          <a:bodyPr>
            <a:normAutofit fontScale="62500" lnSpcReduction="20000"/>
          </a:bodyPr>
          <a:lstStyle/>
          <a:p>
            <a:pPr marL="243015" indent="-243015" defTabSz="1085061">
              <a:spcBef>
                <a:spcPts val="1050"/>
              </a:spcBef>
              <a:defRPr sz="3916"/>
            </a:pPr>
            <a:r>
              <a:t>Ansökan om Idrottsmedel för subvention upp till 50%,</a:t>
            </a:r>
            <a:r>
              <a:rPr>
                <a:latin typeface="Canela Text Bold"/>
                <a:ea typeface="Canela Text Bold"/>
                <a:cs typeface="Canela Text Bold"/>
                <a:sym typeface="Canela Text Bold"/>
              </a:rPr>
              <a:t> senast två veckor</a:t>
            </a:r>
            <a:r>
              <a:t> efter avslutad utbildning  </a:t>
            </a:r>
          </a:p>
          <a:p>
            <a:pPr marL="243015" indent="-243015" defTabSz="1085061">
              <a:spcBef>
                <a:spcPts val="1050"/>
              </a:spcBef>
              <a:defRPr sz="3916"/>
            </a:pPr>
            <a:r>
              <a:t>Rapportering av lärgrupper i IdrottOnline - genererar stöd, bidrag till förening och distrikt </a:t>
            </a:r>
            <a:br/>
            <a:br/>
            <a:r>
              <a:t>Exempel på folkbildning i förening: </a:t>
            </a:r>
            <a:br/>
            <a:r>
              <a:t>- Interna tränar- och vallautbildningar</a:t>
            </a:r>
            <a:br/>
            <a:r>
              <a:t>- Planeringsmöten inför tävlingar</a:t>
            </a:r>
            <a:br/>
            <a:r>
              <a:t>- Utbildning med era aktiva (kost, värdegrund)</a:t>
            </a:r>
            <a:br/>
            <a:endParaRPr/>
          </a:p>
          <a:p>
            <a:pPr marL="243015" indent="-243015" defTabSz="1085061">
              <a:spcBef>
                <a:spcPts val="1050"/>
              </a:spcBef>
              <a:defRPr sz="3916">
                <a:solidFill>
                  <a:schemeClr val="accent1"/>
                </a:solidFill>
              </a:defRPr>
            </a:pPr>
            <a:r>
              <a:rPr u="sng">
                <a:hlinkClick r:id="rId2"/>
              </a:rPr>
              <a:t>https://www.skidor.com/grenar/langdakning/utbildning/folkbildningiforening</a:t>
            </a:r>
          </a:p>
          <a:p>
            <a:pPr marL="243015" indent="-243015" defTabSz="1085061">
              <a:spcBef>
                <a:spcPts val="1050"/>
              </a:spcBef>
              <a:defRPr sz="3916"/>
            </a:pPr>
            <a:r>
              <a:t>Ta hjälp av närmaste SISU-konsulent för att komma igång!</a:t>
            </a:r>
          </a:p>
        </p:txBody>
      </p:sp>
      <p:sp>
        <p:nvSpPr>
          <p:cNvPr id="184" name="Folkbildning - Lärgrupper"/>
          <p:cNvSpPr txBox="1"/>
          <p:nvPr/>
        </p:nvSpPr>
        <p:spPr>
          <a:xfrm>
            <a:off x="609600" y="1192324"/>
            <a:ext cx="10972801" cy="416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defTabSz="792479">
              <a:lnSpc>
                <a:spcPct val="100000"/>
              </a:lnSpc>
              <a:defRPr sz="4224" b="1" i="1" spc="-42">
                <a:solidFill>
                  <a:schemeClr val="accent1"/>
                </a:solidFill>
                <a:latin typeface="Avenir Next Regular"/>
                <a:ea typeface="Avenir Next Regular"/>
                <a:cs typeface="Avenir Next Regular"/>
                <a:sym typeface="Avenir Next Regular"/>
              </a:defRPr>
            </a:lvl1pPr>
          </a:lstStyle>
          <a:p>
            <a:r>
              <a:rPr sz="2112"/>
              <a:t>Folkbildning - Lärgrupper</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Kontaktuppgifter"/>
          <p:cNvSpPr txBox="1">
            <a:spLocks noGrp="1"/>
          </p:cNvSpPr>
          <p:nvPr>
            <p:ph type="title"/>
          </p:nvPr>
        </p:nvSpPr>
        <p:spPr>
          <a:prstGeom prst="rect">
            <a:avLst/>
          </a:prstGeom>
        </p:spPr>
        <p:txBody>
          <a:bodyPr/>
          <a:lstStyle/>
          <a:p>
            <a:r>
              <a:t>Kontaktuppgifter</a:t>
            </a:r>
          </a:p>
        </p:txBody>
      </p:sp>
      <p:sp>
        <p:nvSpPr>
          <p:cNvPr id="187" name="Skidkonsulent Anders Strid anders.strid@skidor.com 070-271 44 39…"/>
          <p:cNvSpPr txBox="1">
            <a:spLocks noGrp="1"/>
          </p:cNvSpPr>
          <p:nvPr>
            <p:ph type="body" idx="1"/>
          </p:nvPr>
        </p:nvSpPr>
        <p:spPr>
          <a:prstGeom prst="rect">
            <a:avLst/>
          </a:prstGeom>
        </p:spPr>
        <p:txBody>
          <a:bodyPr/>
          <a:lstStyle/>
          <a:p>
            <a:r>
              <a:rPr>
                <a:latin typeface="Canela Text Bold"/>
                <a:ea typeface="Canela Text Bold"/>
                <a:cs typeface="Canela Text Bold"/>
                <a:sym typeface="Canela Text Bold"/>
              </a:rPr>
              <a:t>Skidkonsulent</a:t>
            </a:r>
            <a:br/>
            <a:r>
              <a:t>Anders Strid</a:t>
            </a:r>
            <a:br/>
            <a:r>
              <a:rPr u="sng">
                <a:solidFill>
                  <a:schemeClr val="accent1"/>
                </a:solidFill>
                <a:hlinkClick r:id="rId2"/>
              </a:rPr>
              <a:t>anders.strid@skidor.com</a:t>
            </a:r>
            <a:br/>
            <a:r>
              <a:t>070-271 44 39</a:t>
            </a:r>
          </a:p>
          <a:p>
            <a:endParaRPr/>
          </a:p>
          <a:p>
            <a:r>
              <a:rPr>
                <a:latin typeface="Canela Text Bold"/>
                <a:ea typeface="Canela Text Bold"/>
                <a:cs typeface="Canela Text Bold"/>
                <a:sym typeface="Canela Text Bold"/>
              </a:rPr>
              <a:t>Utbildningsansvarig, Västerbottens Skidförbund</a:t>
            </a:r>
            <a:br/>
            <a:r>
              <a:t>Amanda Mattsson</a:t>
            </a:r>
            <a:br/>
            <a:r>
              <a:rPr u="sng">
                <a:solidFill>
                  <a:schemeClr val="accent1"/>
                </a:solidFill>
                <a:hlinkClick r:id="rId3"/>
              </a:rPr>
              <a:t>amattssn@gmail.com</a:t>
            </a:r>
            <a:br/>
            <a:r>
              <a:t>076-788 00 77</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text, tecken&#10;&#10;Automatiskt genererad beskrivning">
            <a:extLst>
              <a:ext uri="{FF2B5EF4-FFF2-40B4-BE49-F238E27FC236}">
                <a16:creationId xmlns:a16="http://schemas.microsoft.com/office/drawing/2014/main" id="{671465B8-FA69-076B-A8A8-948F9A737D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00" y="1911350"/>
            <a:ext cx="3657600" cy="3657600"/>
          </a:xfrm>
          <a:prstGeom prst="rect">
            <a:avLst/>
          </a:prstGeom>
        </p:spPr>
      </p:pic>
    </p:spTree>
    <p:custDataLst>
      <p:tags r:id="rId1"/>
    </p:custDataLst>
    <p:extLst>
      <p:ext uri="{BB962C8B-B14F-4D97-AF65-F5344CB8AC3E}">
        <p14:creationId xmlns:p14="http://schemas.microsoft.com/office/powerpoint/2010/main" val="2428643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D61DC7-E20C-507A-A50E-3A35D8B42203}"/>
              </a:ext>
            </a:extLst>
          </p:cNvPr>
          <p:cNvSpPr>
            <a:spLocks noGrp="1"/>
          </p:cNvSpPr>
          <p:nvPr>
            <p:ph type="title"/>
          </p:nvPr>
        </p:nvSpPr>
        <p:spPr>
          <a:xfrm>
            <a:off x="1269170" y="838963"/>
            <a:ext cx="7639538" cy="1143000"/>
          </a:xfrm>
        </p:spPr>
        <p:txBody>
          <a:bodyPr>
            <a:normAutofit fontScale="90000"/>
          </a:bodyPr>
          <a:lstStyle/>
          <a:p>
            <a:pPr algn="ctr"/>
            <a:r>
              <a:rPr lang="sv-SE" dirty="0"/>
              <a:t>Folkbildning – RF/sisu!</a:t>
            </a:r>
            <a:br>
              <a:rPr lang="sv-SE" dirty="0"/>
            </a:br>
            <a:br>
              <a:rPr lang="sv-SE" dirty="0"/>
            </a:br>
            <a:r>
              <a:rPr lang="sv-SE" dirty="0"/>
              <a:t>Nytt material </a:t>
            </a:r>
          </a:p>
        </p:txBody>
      </p:sp>
      <p:sp>
        <p:nvSpPr>
          <p:cNvPr id="3" name="Platshållare för text 2">
            <a:extLst>
              <a:ext uri="{FF2B5EF4-FFF2-40B4-BE49-F238E27FC236}">
                <a16:creationId xmlns:a16="http://schemas.microsoft.com/office/drawing/2014/main" id="{3391ADDF-6450-A96B-4975-ACABFC9C8C37}"/>
              </a:ext>
            </a:extLst>
          </p:cNvPr>
          <p:cNvSpPr>
            <a:spLocks noGrp="1"/>
          </p:cNvSpPr>
          <p:nvPr>
            <p:ph type="body" sz="quarter" idx="10"/>
          </p:nvPr>
        </p:nvSpPr>
        <p:spPr>
          <a:xfrm>
            <a:off x="1269170" y="3051313"/>
            <a:ext cx="9295917" cy="2623333"/>
          </a:xfrm>
        </p:spPr>
        <p:txBody>
          <a:bodyPr/>
          <a:lstStyle/>
          <a:p>
            <a:r>
              <a:rPr lang="sv-SE" dirty="0"/>
              <a:t>Grundläggande kurs inom vallning och utrustning</a:t>
            </a:r>
          </a:p>
          <a:p>
            <a:r>
              <a:rPr lang="sv-SE" dirty="0"/>
              <a:t>Kostnadsfri och omfattar 3 utbildningstimmar (á 45 minuter)</a:t>
            </a:r>
          </a:p>
          <a:p>
            <a:r>
              <a:rPr lang="sv-SE" dirty="0"/>
              <a:t>Ledare, föräldrar, tränare och utövare från ca 12 år</a:t>
            </a:r>
          </a:p>
          <a:p>
            <a:pPr marL="0" indent="0" algn="l">
              <a:buNone/>
            </a:pPr>
            <a:br>
              <a:rPr lang="sv-SE" b="0" i="0">
                <a:effectLst/>
              </a:rPr>
            </a:br>
            <a:endParaRPr lang="sv-SE" dirty="0"/>
          </a:p>
        </p:txBody>
      </p:sp>
      <p:pic>
        <p:nvPicPr>
          <p:cNvPr id="6" name="Bildobjekt 5" descr="En bild som visar text, tecken&#10;&#10;Automatiskt genererad beskrivning">
            <a:extLst>
              <a:ext uri="{FF2B5EF4-FFF2-40B4-BE49-F238E27FC236}">
                <a16:creationId xmlns:a16="http://schemas.microsoft.com/office/drawing/2014/main" id="{75CD447F-0DA1-CA66-2313-B85EE7A647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4362" y="1226588"/>
            <a:ext cx="2202412" cy="2202412"/>
          </a:xfrm>
          <a:prstGeom prst="rect">
            <a:avLst/>
          </a:prstGeom>
        </p:spPr>
      </p:pic>
    </p:spTree>
    <p:custDataLst>
      <p:tags r:id="rId1"/>
    </p:custDataLst>
    <p:extLst>
      <p:ext uri="{BB962C8B-B14F-4D97-AF65-F5344CB8AC3E}">
        <p14:creationId xmlns:p14="http://schemas.microsoft.com/office/powerpoint/2010/main" val="139588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D61DC7-E20C-507A-A50E-3A35D8B42203}"/>
              </a:ext>
            </a:extLst>
          </p:cNvPr>
          <p:cNvSpPr>
            <a:spLocks noGrp="1"/>
          </p:cNvSpPr>
          <p:nvPr>
            <p:ph type="title"/>
          </p:nvPr>
        </p:nvSpPr>
        <p:spPr>
          <a:xfrm>
            <a:off x="1269170" y="838963"/>
            <a:ext cx="7639538" cy="1143000"/>
          </a:xfrm>
        </p:spPr>
        <p:txBody>
          <a:bodyPr/>
          <a:lstStyle/>
          <a:p>
            <a:pPr algn="ctr"/>
            <a:r>
              <a:rPr lang="sv-SE" dirty="0"/>
              <a:t>Innehåll</a:t>
            </a:r>
          </a:p>
        </p:txBody>
      </p:sp>
      <p:sp>
        <p:nvSpPr>
          <p:cNvPr id="3" name="Platshållare för text 2">
            <a:extLst>
              <a:ext uri="{FF2B5EF4-FFF2-40B4-BE49-F238E27FC236}">
                <a16:creationId xmlns:a16="http://schemas.microsoft.com/office/drawing/2014/main" id="{3391ADDF-6450-A96B-4975-ACABFC9C8C37}"/>
              </a:ext>
            </a:extLst>
          </p:cNvPr>
          <p:cNvSpPr>
            <a:spLocks noGrp="1"/>
          </p:cNvSpPr>
          <p:nvPr>
            <p:ph type="body" sz="quarter" idx="10"/>
          </p:nvPr>
        </p:nvSpPr>
        <p:spPr>
          <a:xfrm>
            <a:off x="1269170" y="2860813"/>
            <a:ext cx="9295917" cy="2623333"/>
          </a:xfrm>
        </p:spPr>
        <p:txBody>
          <a:bodyPr/>
          <a:lstStyle/>
          <a:p>
            <a:r>
              <a:rPr lang="sv-SE" b="0" i="0" dirty="0">
                <a:effectLst/>
              </a:rPr>
              <a:t>Kursens huvudsakliga innehåll är:</a:t>
            </a:r>
          </a:p>
          <a:p>
            <a:pPr lvl="1"/>
            <a:r>
              <a:rPr lang="sv-SE" b="0" i="0" dirty="0">
                <a:effectLst/>
              </a:rPr>
              <a:t>Skidutrustning för klassisk och fri teknik (</a:t>
            </a:r>
            <a:r>
              <a:rPr lang="sv-SE" b="0" i="0" dirty="0" err="1">
                <a:effectLst/>
              </a:rPr>
              <a:t>skejt</a:t>
            </a:r>
            <a:r>
              <a:rPr lang="sv-SE" b="0" i="0" dirty="0">
                <a:effectLst/>
              </a:rPr>
              <a:t>)</a:t>
            </a:r>
          </a:p>
          <a:p>
            <a:pPr lvl="1"/>
            <a:r>
              <a:rPr lang="sv-SE" b="0" i="0" dirty="0">
                <a:effectLst/>
              </a:rPr>
              <a:t>Glidvallning</a:t>
            </a:r>
          </a:p>
          <a:p>
            <a:pPr lvl="1"/>
            <a:r>
              <a:rPr lang="sv-SE" b="0" i="0" dirty="0">
                <a:effectLst/>
              </a:rPr>
              <a:t>Fästvallning</a:t>
            </a:r>
            <a:endParaRPr lang="sv-SE" dirty="0"/>
          </a:p>
          <a:p>
            <a:pPr lvl="1"/>
            <a:r>
              <a:rPr lang="sv-SE" b="0" i="0" dirty="0">
                <a:effectLst/>
              </a:rPr>
              <a:t>Utrustning och vallning i föreningen.</a:t>
            </a:r>
          </a:p>
          <a:p>
            <a:endParaRPr lang="sv-SE" dirty="0"/>
          </a:p>
        </p:txBody>
      </p:sp>
      <p:pic>
        <p:nvPicPr>
          <p:cNvPr id="6" name="Bildobjekt 5" descr="En bild som visar text, tecken&#10;&#10;Automatiskt genererad beskrivning">
            <a:extLst>
              <a:ext uri="{FF2B5EF4-FFF2-40B4-BE49-F238E27FC236}">
                <a16:creationId xmlns:a16="http://schemas.microsoft.com/office/drawing/2014/main" id="{75CD447F-0DA1-CA66-2313-B85EE7A647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0862" y="2699788"/>
            <a:ext cx="2202412" cy="2202412"/>
          </a:xfrm>
          <a:prstGeom prst="rect">
            <a:avLst/>
          </a:prstGeom>
        </p:spPr>
      </p:pic>
    </p:spTree>
    <p:custDataLst>
      <p:tags r:id="rId1"/>
    </p:custDataLst>
    <p:extLst>
      <p:ext uri="{BB962C8B-B14F-4D97-AF65-F5344CB8AC3E}">
        <p14:creationId xmlns:p14="http://schemas.microsoft.com/office/powerpoint/2010/main" val="1096757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D61DC7-E20C-507A-A50E-3A35D8B42203}"/>
              </a:ext>
            </a:extLst>
          </p:cNvPr>
          <p:cNvSpPr>
            <a:spLocks noGrp="1"/>
          </p:cNvSpPr>
          <p:nvPr>
            <p:ph type="title"/>
          </p:nvPr>
        </p:nvSpPr>
        <p:spPr>
          <a:xfrm>
            <a:off x="684970" y="818151"/>
            <a:ext cx="8560630" cy="1143000"/>
          </a:xfrm>
        </p:spPr>
        <p:txBody>
          <a:bodyPr/>
          <a:lstStyle/>
          <a:p>
            <a:pPr algn="ctr"/>
            <a:r>
              <a:rPr lang="sv-SE" sz="4000" dirty="0"/>
              <a:t>Olika möjligheter till Genomförande</a:t>
            </a:r>
          </a:p>
        </p:txBody>
      </p:sp>
      <p:sp>
        <p:nvSpPr>
          <p:cNvPr id="3" name="Platshållare för text 2">
            <a:extLst>
              <a:ext uri="{FF2B5EF4-FFF2-40B4-BE49-F238E27FC236}">
                <a16:creationId xmlns:a16="http://schemas.microsoft.com/office/drawing/2014/main" id="{3391ADDF-6450-A96B-4975-ACABFC9C8C37}"/>
              </a:ext>
            </a:extLst>
          </p:cNvPr>
          <p:cNvSpPr>
            <a:spLocks noGrp="1"/>
          </p:cNvSpPr>
          <p:nvPr>
            <p:ph type="body" sz="quarter" idx="10"/>
          </p:nvPr>
        </p:nvSpPr>
        <p:spPr>
          <a:xfrm>
            <a:off x="1269170" y="2695713"/>
            <a:ext cx="9295917" cy="2623333"/>
          </a:xfrm>
        </p:spPr>
        <p:txBody>
          <a:bodyPr/>
          <a:lstStyle/>
          <a:p>
            <a:r>
              <a:rPr lang="sv-SE" b="0" i="0" dirty="0">
                <a:effectLst/>
              </a:rPr>
              <a:t>Helst fysisk form – (s.k. </a:t>
            </a:r>
            <a:r>
              <a:rPr lang="sv-SE" b="0" i="0" dirty="0" err="1">
                <a:effectLst/>
              </a:rPr>
              <a:t>lärgrupp</a:t>
            </a:r>
            <a:r>
              <a:rPr lang="sv-SE" b="0" i="0" dirty="0">
                <a:effectLst/>
              </a:rPr>
              <a:t>)</a:t>
            </a:r>
          </a:p>
          <a:p>
            <a:r>
              <a:rPr lang="sv-SE" dirty="0"/>
              <a:t>Mix av digitalt (IUP) och fysiskt</a:t>
            </a:r>
          </a:p>
          <a:p>
            <a:r>
              <a:rPr lang="sv-SE" b="0" i="0" dirty="0">
                <a:effectLst/>
              </a:rPr>
              <a:t>Helt digital – Idrottens utbildningsplattform (IUP)</a:t>
            </a:r>
          </a:p>
          <a:p>
            <a:r>
              <a:rPr lang="sv-SE" b="0" i="0" dirty="0">
                <a:effectLst/>
              </a:rPr>
              <a:t>Här hittar ni material och ytterligare information:</a:t>
            </a:r>
          </a:p>
          <a:p>
            <a:pPr lvl="1"/>
            <a:r>
              <a:rPr lang="sv-SE" b="0" i="0" dirty="0">
                <a:effectLst/>
                <a:hlinkClick r:id="rId3"/>
              </a:rPr>
              <a:t>https://www.skidor.com/idrotter/langdakning/utbildning/vara-utbildningar/alla-kan-valla</a:t>
            </a:r>
            <a:r>
              <a:rPr lang="sv-SE" dirty="0"/>
              <a:t> </a:t>
            </a:r>
            <a:endParaRPr lang="sv-SE" b="0" i="0" dirty="0">
              <a:effectLst/>
            </a:endParaRPr>
          </a:p>
          <a:p>
            <a:endParaRPr lang="sv-SE" dirty="0"/>
          </a:p>
        </p:txBody>
      </p:sp>
      <p:pic>
        <p:nvPicPr>
          <p:cNvPr id="6" name="Bildobjekt 5" descr="En bild som visar text, tecken&#10;&#10;Automatiskt genererad beskrivning">
            <a:extLst>
              <a:ext uri="{FF2B5EF4-FFF2-40B4-BE49-F238E27FC236}">
                <a16:creationId xmlns:a16="http://schemas.microsoft.com/office/drawing/2014/main" id="{75CD447F-0DA1-CA66-2313-B85EE7A647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4362" y="1226588"/>
            <a:ext cx="2202412" cy="2202412"/>
          </a:xfrm>
          <a:prstGeom prst="rect">
            <a:avLst/>
          </a:prstGeom>
        </p:spPr>
      </p:pic>
    </p:spTree>
    <p:custDataLst>
      <p:tags r:id="rId1"/>
    </p:custDataLst>
    <p:extLst>
      <p:ext uri="{BB962C8B-B14F-4D97-AF65-F5344CB8AC3E}">
        <p14:creationId xmlns:p14="http://schemas.microsoft.com/office/powerpoint/2010/main" val="798058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73AE6C0-E5A6-AF48-B01B-932E39AAE94B}"/>
              </a:ext>
            </a:extLst>
          </p:cNvPr>
          <p:cNvSpPr>
            <a:spLocks noGrp="1"/>
          </p:cNvSpPr>
          <p:nvPr>
            <p:ph type="title"/>
          </p:nvPr>
        </p:nvSpPr>
        <p:spPr>
          <a:xfrm>
            <a:off x="1179507" y="986357"/>
            <a:ext cx="9365276" cy="657617"/>
          </a:xfrm>
        </p:spPr>
        <p:txBody>
          <a:bodyPr/>
          <a:lstStyle/>
          <a:p>
            <a:r>
              <a:rPr lang="en-US" sz="2800" dirty="0" err="1"/>
              <a:t>Öppna</a:t>
            </a:r>
            <a:r>
              <a:rPr lang="en-US" sz="2800" dirty="0"/>
              <a:t> upp </a:t>
            </a:r>
            <a:r>
              <a:rPr lang="en-US" sz="2800" dirty="0" err="1"/>
              <a:t>integrationen</a:t>
            </a:r>
            <a:r>
              <a:rPr lang="en-US" sz="2800" dirty="0"/>
              <a:t> till </a:t>
            </a:r>
            <a:r>
              <a:rPr lang="en-US" sz="2800" dirty="0" err="1"/>
              <a:t>utbildningsplattformen</a:t>
            </a:r>
            <a:endParaRPr lang="en-US" sz="2800" dirty="0"/>
          </a:p>
        </p:txBody>
      </p:sp>
      <p:pic>
        <p:nvPicPr>
          <p:cNvPr id="7" name="Bildobjekt 6">
            <a:extLst>
              <a:ext uri="{FF2B5EF4-FFF2-40B4-BE49-F238E27FC236}">
                <a16:creationId xmlns:a16="http://schemas.microsoft.com/office/drawing/2014/main" id="{21317E42-0EA4-7E84-6326-FCDBB4C9819B}"/>
              </a:ext>
            </a:extLst>
          </p:cNvPr>
          <p:cNvPicPr>
            <a:picLocks noChangeAspect="1"/>
          </p:cNvPicPr>
          <p:nvPr/>
        </p:nvPicPr>
        <p:blipFill>
          <a:blip r:embed="rId4"/>
          <a:stretch>
            <a:fillRect/>
          </a:stretch>
        </p:blipFill>
        <p:spPr>
          <a:xfrm>
            <a:off x="3657598" y="1772168"/>
            <a:ext cx="8181975" cy="4253813"/>
          </a:xfrm>
          <a:prstGeom prst="rect">
            <a:avLst/>
          </a:prstGeom>
        </p:spPr>
      </p:pic>
      <p:sp>
        <p:nvSpPr>
          <p:cNvPr id="9" name="textruta 8">
            <a:extLst>
              <a:ext uri="{FF2B5EF4-FFF2-40B4-BE49-F238E27FC236}">
                <a16:creationId xmlns:a16="http://schemas.microsoft.com/office/drawing/2014/main" id="{CD9A485C-CA50-A4AF-BC40-44DC2DE95A0F}"/>
              </a:ext>
            </a:extLst>
          </p:cNvPr>
          <p:cNvSpPr txBox="1"/>
          <p:nvPr/>
        </p:nvSpPr>
        <p:spPr>
          <a:xfrm>
            <a:off x="758757" y="2354094"/>
            <a:ext cx="254864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Med klubbens administrations- behörighet kan du genomföra integrationen.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Länk.</a:t>
            </a: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512316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Rubrik 1">
            <a:extLst>
              <a:ext uri="{FF2B5EF4-FFF2-40B4-BE49-F238E27FC236}">
                <a16:creationId xmlns:a16="http://schemas.microsoft.com/office/drawing/2014/main" id="{0F8098AB-6D2C-7403-AC36-F8CD43FFE14C}"/>
              </a:ext>
            </a:extLst>
          </p:cNvPr>
          <p:cNvSpPr>
            <a:spLocks noGrp="1"/>
          </p:cNvSpPr>
          <p:nvPr>
            <p:ph type="title"/>
          </p:nvPr>
        </p:nvSpPr>
        <p:spPr>
          <a:xfrm>
            <a:off x="838199" y="1120676"/>
            <a:ext cx="7021513" cy="2308324"/>
          </a:xfrm>
        </p:spPr>
        <p:txBody>
          <a:bodyPr vert="horz" lIns="91440" tIns="45720" rIns="91440" bIns="45720" rtlCol="0" anchor="b">
            <a:normAutofit/>
          </a:bodyPr>
          <a:lstStyle/>
          <a:p>
            <a:r>
              <a:rPr lang="en-US" sz="7200" kern="1200">
                <a:solidFill>
                  <a:schemeClr val="bg1"/>
                </a:solidFill>
                <a:latin typeface="+mj-lt"/>
                <a:ea typeface="+mj-ea"/>
                <a:cs typeface="+mj-cs"/>
              </a:rPr>
              <a:t>Tävlingskalender 2023-2024</a:t>
            </a:r>
          </a:p>
        </p:txBody>
      </p:sp>
    </p:spTree>
    <p:extLst>
      <p:ext uri="{BB962C8B-B14F-4D97-AF65-F5344CB8AC3E}">
        <p14:creationId xmlns:p14="http://schemas.microsoft.com/office/powerpoint/2010/main" val="9861023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p:cNvSpPr>
            <a:spLocks noGrp="1"/>
          </p:cNvSpPr>
          <p:nvPr>
            <p:ph type="ctr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r>
              <a:rPr lang="en-US" sz="1800" kern="1200" dirty="0" err="1">
                <a:solidFill>
                  <a:srgbClr val="FFFFFF"/>
                </a:solidFill>
                <a:latin typeface="+mj-lt"/>
                <a:ea typeface="+mj-ea"/>
                <a:cs typeface="+mj-cs"/>
              </a:rPr>
              <a:t>Ansökningar</a:t>
            </a:r>
            <a:r>
              <a:rPr lang="en-US" sz="1800" kern="1200" dirty="0">
                <a:solidFill>
                  <a:srgbClr val="FFFFFF"/>
                </a:solidFill>
                <a:latin typeface="+mj-lt"/>
                <a:ea typeface="+mj-ea"/>
                <a:cs typeface="+mj-cs"/>
              </a:rPr>
              <a:t> till </a:t>
            </a:r>
            <a:r>
              <a:rPr lang="en-US" sz="1800" kern="1200" dirty="0" err="1">
                <a:solidFill>
                  <a:srgbClr val="FFFFFF"/>
                </a:solidFill>
                <a:latin typeface="+mj-lt"/>
                <a:ea typeface="+mj-ea"/>
                <a:cs typeface="+mj-cs"/>
              </a:rPr>
              <a:t>Tävlingskalendern</a:t>
            </a:r>
            <a:r>
              <a:rPr lang="en-US" sz="1800" kern="1200" dirty="0">
                <a:solidFill>
                  <a:srgbClr val="FFFFFF"/>
                </a:solidFill>
                <a:latin typeface="+mj-lt"/>
                <a:ea typeface="+mj-ea"/>
                <a:cs typeface="+mj-cs"/>
              </a:rPr>
              <a:t> 2023-2024 </a:t>
            </a:r>
            <a:r>
              <a:rPr lang="en-US" sz="1800" kern="1200" dirty="0" err="1">
                <a:solidFill>
                  <a:srgbClr val="FFFFFF"/>
                </a:solidFill>
                <a:latin typeface="+mj-lt"/>
                <a:ea typeface="+mj-ea"/>
                <a:cs typeface="+mj-cs"/>
              </a:rPr>
              <a:t>början</a:t>
            </a:r>
            <a:r>
              <a:rPr lang="en-US" sz="1800" kern="1200" dirty="0">
                <a:solidFill>
                  <a:srgbClr val="FFFFFF"/>
                </a:solidFill>
                <a:latin typeface="+mj-lt"/>
                <a:ea typeface="+mj-ea"/>
                <a:cs typeface="+mj-cs"/>
              </a:rPr>
              <a:t> av </a:t>
            </a:r>
            <a:r>
              <a:rPr lang="en-US" sz="1800" kern="1200" dirty="0" err="1">
                <a:solidFill>
                  <a:srgbClr val="FFFFFF"/>
                </a:solidFill>
                <a:latin typeface="+mj-lt"/>
                <a:ea typeface="+mj-ea"/>
                <a:cs typeface="+mj-cs"/>
              </a:rPr>
              <a:t>maj</a:t>
            </a:r>
            <a:r>
              <a:rPr lang="en-US" sz="1800" kern="1200" dirty="0">
                <a:solidFill>
                  <a:srgbClr val="FFFFFF"/>
                </a:solidFill>
                <a:latin typeface="+mj-lt"/>
                <a:ea typeface="+mj-ea"/>
                <a:cs typeface="+mj-cs"/>
              </a:rPr>
              <a:t>, </a:t>
            </a:r>
            <a:r>
              <a:rPr lang="en-US" sz="1800" kern="1200" dirty="0" err="1">
                <a:solidFill>
                  <a:srgbClr val="FFFFFF"/>
                </a:solidFill>
                <a:latin typeface="+mj-lt"/>
                <a:ea typeface="+mj-ea"/>
                <a:cs typeface="+mj-cs"/>
              </a:rPr>
              <a:t>sen</a:t>
            </a:r>
            <a:r>
              <a:rPr lang="en-US" sz="1800" kern="1200" dirty="0">
                <a:solidFill>
                  <a:srgbClr val="FFFFFF"/>
                </a:solidFill>
                <a:latin typeface="+mj-lt"/>
                <a:ea typeface="+mj-ea"/>
                <a:cs typeface="+mj-cs"/>
              </a:rPr>
              <a:t> hade vi </a:t>
            </a:r>
            <a:r>
              <a:rPr lang="en-US" sz="1800" kern="1200" dirty="0" err="1">
                <a:solidFill>
                  <a:srgbClr val="FFFFFF"/>
                </a:solidFill>
                <a:latin typeface="+mj-lt"/>
                <a:ea typeface="+mj-ea"/>
                <a:cs typeface="+mj-cs"/>
              </a:rPr>
              <a:t>ett</a:t>
            </a:r>
            <a:r>
              <a:rPr lang="en-US" sz="1800" kern="1200" dirty="0">
                <a:solidFill>
                  <a:srgbClr val="FFFFFF"/>
                </a:solidFill>
                <a:latin typeface="+mj-lt"/>
                <a:ea typeface="+mj-ea"/>
                <a:cs typeface="+mj-cs"/>
              </a:rPr>
              <a:t> light-ting</a:t>
            </a:r>
          </a:p>
        </p:txBody>
      </p:sp>
      <p:graphicFrame>
        <p:nvGraphicFramePr>
          <p:cNvPr id="7" name="Tabell 6"/>
          <p:cNvGraphicFramePr>
            <a:graphicFrameLocks noGrp="1"/>
          </p:cNvGraphicFramePr>
          <p:nvPr>
            <p:extLst>
              <p:ext uri="{D42A27DB-BD31-4B8C-83A1-F6EECF244321}">
                <p14:modId xmlns:p14="http://schemas.microsoft.com/office/powerpoint/2010/main" val="3814331681"/>
              </p:ext>
            </p:extLst>
          </p:nvPr>
        </p:nvGraphicFramePr>
        <p:xfrm>
          <a:off x="2979199" y="349075"/>
          <a:ext cx="7360809" cy="4814294"/>
        </p:xfrm>
        <a:graphic>
          <a:graphicData uri="http://schemas.openxmlformats.org/drawingml/2006/table">
            <a:tbl>
              <a:tblPr firstRow="1" bandRow="1">
                <a:tableStyleId>{5C22544A-7EE6-4342-B048-85BDC9FD1C3A}</a:tableStyleId>
              </a:tblPr>
              <a:tblGrid>
                <a:gridCol w="1242523">
                  <a:extLst>
                    <a:ext uri="{9D8B030D-6E8A-4147-A177-3AD203B41FA5}">
                      <a16:colId xmlns:a16="http://schemas.microsoft.com/office/drawing/2014/main" val="707479952"/>
                    </a:ext>
                  </a:extLst>
                </a:gridCol>
                <a:gridCol w="1965514">
                  <a:extLst>
                    <a:ext uri="{9D8B030D-6E8A-4147-A177-3AD203B41FA5}">
                      <a16:colId xmlns:a16="http://schemas.microsoft.com/office/drawing/2014/main" val="3960964064"/>
                    </a:ext>
                  </a:extLst>
                </a:gridCol>
                <a:gridCol w="1344388">
                  <a:extLst>
                    <a:ext uri="{9D8B030D-6E8A-4147-A177-3AD203B41FA5}">
                      <a16:colId xmlns:a16="http://schemas.microsoft.com/office/drawing/2014/main" val="3520416310"/>
                    </a:ext>
                  </a:extLst>
                </a:gridCol>
                <a:gridCol w="1404192">
                  <a:extLst>
                    <a:ext uri="{9D8B030D-6E8A-4147-A177-3AD203B41FA5}">
                      <a16:colId xmlns:a16="http://schemas.microsoft.com/office/drawing/2014/main" val="1516890567"/>
                    </a:ext>
                  </a:extLst>
                </a:gridCol>
                <a:gridCol w="1404192">
                  <a:extLst>
                    <a:ext uri="{9D8B030D-6E8A-4147-A177-3AD203B41FA5}">
                      <a16:colId xmlns:a16="http://schemas.microsoft.com/office/drawing/2014/main" val="400142379"/>
                    </a:ext>
                  </a:extLst>
                </a:gridCol>
              </a:tblGrid>
              <a:tr h="352149">
                <a:tc>
                  <a:txBody>
                    <a:bodyPr/>
                    <a:lstStyle/>
                    <a:p>
                      <a:r>
                        <a:rPr lang="sv-SE" sz="1600" dirty="0"/>
                        <a:t>Datum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600" dirty="0"/>
                        <a:t>Tävling</a:t>
                      </a:r>
                    </a:p>
                    <a:p>
                      <a:endParaRPr lang="sv-SE" sz="16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600" dirty="0"/>
                        <a:t>Arrangör</a:t>
                      </a:r>
                    </a:p>
                    <a:p>
                      <a:endParaRPr lang="sv-SE" sz="1600" dirty="0"/>
                    </a:p>
                  </a:txBody>
                  <a:tcPr/>
                </a:tc>
                <a:tc>
                  <a:txBody>
                    <a:bodyPr/>
                    <a:lstStyle/>
                    <a:p>
                      <a:endParaRPr lang="sv-SE" sz="900" dirty="0"/>
                    </a:p>
                  </a:txBody>
                  <a:tcPr/>
                </a:tc>
                <a:tc>
                  <a:txBody>
                    <a:bodyPr/>
                    <a:lstStyle/>
                    <a:p>
                      <a:endParaRPr lang="sv-SE" sz="900" dirty="0"/>
                    </a:p>
                  </a:txBody>
                  <a:tcPr/>
                </a:tc>
                <a:extLst>
                  <a:ext uri="{0D108BD9-81ED-4DB2-BD59-A6C34878D82A}">
                    <a16:rowId xmlns:a16="http://schemas.microsoft.com/office/drawing/2014/main" val="904888142"/>
                  </a:ext>
                </a:extLst>
              </a:tr>
              <a:tr h="238114">
                <a:tc>
                  <a:txBody>
                    <a:bodyPr/>
                    <a:lstStyle/>
                    <a:p>
                      <a:r>
                        <a:rPr lang="sv-SE" sz="1400" dirty="0">
                          <a:solidFill>
                            <a:schemeClr val="bg1"/>
                          </a:solidFill>
                          <a:effectLst/>
                        </a:rPr>
                        <a:t>2023-12-09</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Decemberloppet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78293028"/>
                  </a:ext>
                </a:extLst>
              </a:tr>
              <a:tr h="466052">
                <a:tc>
                  <a:txBody>
                    <a:bodyPr/>
                    <a:lstStyle/>
                    <a:p>
                      <a:r>
                        <a:rPr lang="sv-SE" sz="1400" dirty="0">
                          <a:solidFill>
                            <a:schemeClr val="bg1"/>
                          </a:solidFill>
                          <a:effectLst/>
                        </a:rPr>
                        <a:t>2023-12-09</a:t>
                      </a:r>
                    </a:p>
                    <a:p>
                      <a:r>
                        <a:rPr lang="sv-SE" sz="1400" dirty="0">
                          <a:solidFill>
                            <a:schemeClr val="bg1"/>
                          </a:solidFill>
                          <a:effectLst/>
                        </a:rPr>
                        <a:t>2023-12-10</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Skellefteåspelen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Skellefteå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755213292"/>
                  </a:ext>
                </a:extLst>
              </a:tr>
              <a:tr h="238114">
                <a:tc>
                  <a:txBody>
                    <a:bodyPr/>
                    <a:lstStyle/>
                    <a:p>
                      <a:r>
                        <a:rPr lang="sv-SE" sz="1400" dirty="0">
                          <a:solidFill>
                            <a:schemeClr val="bg1"/>
                          </a:solidFill>
                          <a:effectLst/>
                        </a:rPr>
                        <a:t>2024-01-13</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KSK-LOPPET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Kågedalens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358985256"/>
                  </a:ext>
                </a:extLst>
              </a:tr>
              <a:tr h="238114">
                <a:tc>
                  <a:txBody>
                    <a:bodyPr/>
                    <a:lstStyle/>
                    <a:p>
                      <a:r>
                        <a:rPr lang="sv-SE" sz="1400" dirty="0">
                          <a:solidFill>
                            <a:schemeClr val="bg1"/>
                          </a:solidFill>
                          <a:effectLst/>
                        </a:rPr>
                        <a:t>2024-01-20</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Malmfältsloppet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Malå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5"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928228721"/>
                  </a:ext>
                </a:extLst>
              </a:tr>
              <a:tr h="238114">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JärvsjöRennet 2024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Järvsjöby IF</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6"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4089855330"/>
                  </a:ext>
                </a:extLst>
              </a:tr>
              <a:tr h="238114">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COOP-Loppet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Vännäs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hlinkClick r:id="rId7" tooltip="Ändra evenemang">
                            <a:extLst>
                              <a:ext uri="{A12FA001-AC4F-418D-AE19-62706E023703}">
                                <ahyp:hlinkClr xmlns:ahyp="http://schemas.microsoft.com/office/drawing/2018/hyperlinkcolor" val="tx"/>
                              </a:ext>
                            </a:extLst>
                          </a:hlinkClick>
                        </a:rPr>
                        <a:t>Ändra</a:t>
                      </a:r>
                      <a:endParaRPr lang="en-US" sz="140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648180834"/>
                  </a:ext>
                </a:extLst>
              </a:tr>
              <a:tr h="352084">
                <a:tc>
                  <a:txBody>
                    <a:bodyPr/>
                    <a:lstStyle/>
                    <a:p>
                      <a:r>
                        <a:rPr lang="sv-SE" sz="1400" dirty="0">
                          <a:solidFill>
                            <a:schemeClr val="bg1"/>
                          </a:solidFill>
                          <a:effectLst/>
                        </a:rPr>
                        <a:t>2024-01-27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Lilla Vildmannaloppet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8"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675628928"/>
                  </a:ext>
                </a:extLst>
              </a:tr>
              <a:tr h="352084">
                <a:tc>
                  <a:txBody>
                    <a:bodyPr/>
                    <a:lstStyle/>
                    <a:p>
                      <a:r>
                        <a:rPr lang="sv-SE" sz="1400" dirty="0">
                          <a:solidFill>
                            <a:schemeClr val="bg1"/>
                          </a:solidFill>
                          <a:effectLst/>
                        </a:rPr>
                        <a:t>2024-01-28</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Stora Vildmannaloppet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IFK Umeå</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a:solidFill>
                            <a:schemeClr val="bg1"/>
                          </a:solidFill>
                          <a:effectLst/>
                        </a:rPr>
                        <a:t>Tävlingar</a:t>
                      </a:r>
                      <a:endParaRPr lang="en-US" sz="140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9"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589972776"/>
                  </a:ext>
                </a:extLst>
              </a:tr>
              <a:tr h="466052">
                <a:tc>
                  <a:txBody>
                    <a:bodyPr/>
                    <a:lstStyle/>
                    <a:p>
                      <a:r>
                        <a:rPr lang="sv-SE" sz="1400" dirty="0">
                          <a:solidFill>
                            <a:schemeClr val="bg1"/>
                          </a:solidFill>
                          <a:effectLst/>
                        </a:rPr>
                        <a:t>2024-02-04</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Umeloppet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Västerbottens Skidveteraner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0"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191142334"/>
                  </a:ext>
                </a:extLst>
              </a:tr>
              <a:tr h="466052">
                <a:tc>
                  <a:txBody>
                    <a:bodyPr/>
                    <a:lstStyle/>
                    <a:p>
                      <a:r>
                        <a:rPr lang="sv-SE" sz="1400" dirty="0">
                          <a:solidFill>
                            <a:schemeClr val="bg1"/>
                          </a:solidFill>
                          <a:effectLst/>
                        </a:rPr>
                        <a:t>2024-02-09</a:t>
                      </a:r>
                    </a:p>
                    <a:p>
                      <a:r>
                        <a:rPr lang="sv-SE" sz="1400" dirty="0">
                          <a:solidFill>
                            <a:schemeClr val="bg1"/>
                          </a:solidFill>
                          <a:effectLst/>
                        </a:rPr>
                        <a:t>2024-02-11</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USM Örebro</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1"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1061982837"/>
                  </a:ext>
                </a:extLst>
              </a:tr>
              <a:tr h="466052">
                <a:tc>
                  <a:txBody>
                    <a:bodyPr/>
                    <a:lstStyle/>
                    <a:p>
                      <a:r>
                        <a:rPr lang="sv-SE" sz="1400" dirty="0">
                          <a:solidFill>
                            <a:schemeClr val="bg1"/>
                          </a:solidFill>
                          <a:effectLst/>
                        </a:rPr>
                        <a:t>2024-02-14</a:t>
                      </a:r>
                    </a:p>
                    <a:p>
                      <a:r>
                        <a:rPr lang="sv-SE" sz="1400" dirty="0">
                          <a:solidFill>
                            <a:schemeClr val="bg1"/>
                          </a:solidFill>
                          <a:effectLst/>
                        </a:rPr>
                        <a:t>2024-02-18</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JSM Ulricehamn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2"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534215859"/>
                  </a:ext>
                </a:extLst>
              </a:tr>
              <a:tr h="238114">
                <a:tc>
                  <a:txBody>
                    <a:bodyPr/>
                    <a:lstStyle/>
                    <a:p>
                      <a:r>
                        <a:rPr lang="sv-SE" sz="1400" dirty="0">
                          <a:solidFill>
                            <a:schemeClr val="bg1"/>
                          </a:solidFill>
                          <a:effectLst/>
                        </a:rPr>
                        <a:t>2024-02-17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Röbäcksspelen</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Röbäcks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3"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2139753926"/>
                  </a:ext>
                </a:extLst>
              </a:tr>
              <a:tr h="238114">
                <a:tc>
                  <a:txBody>
                    <a:bodyPr/>
                    <a:lstStyle/>
                    <a:p>
                      <a:r>
                        <a:rPr lang="sv-SE" sz="1400" dirty="0">
                          <a:solidFill>
                            <a:schemeClr val="bg1"/>
                          </a:solidFill>
                          <a:effectLst/>
                        </a:rPr>
                        <a:t>2024-02-17</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Malmstråket</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sv-SE" sz="1400" dirty="0">
                          <a:solidFill>
                            <a:schemeClr val="bg1"/>
                          </a:solidFill>
                          <a:effectLst/>
                        </a:rPr>
                        <a:t>Skelefteå SK</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rPr>
                        <a:t>Tävlingar</a:t>
                      </a:r>
                      <a:endParaRPr lang="en-US" sz="1400" dirty="0">
                        <a:solidFill>
                          <a:schemeClr val="bg1"/>
                        </a:solidFill>
                        <a:effectLst/>
                      </a:endParaRPr>
                    </a:p>
                  </a:txBody>
                  <a:tcPr marL="38100" marR="38100" marT="9525" marB="9525" anchor="ctr">
                    <a:solidFill>
                      <a:schemeClr val="tx1">
                        <a:lumMod val="75000"/>
                      </a:schemeClr>
                    </a:solidFill>
                  </a:tcPr>
                </a:tc>
                <a:tc>
                  <a:txBody>
                    <a:bodyPr/>
                    <a:lstStyle/>
                    <a:p>
                      <a:r>
                        <a:rPr lang="en-US" sz="1400" u="none" strike="noStrike" dirty="0" err="1">
                          <a:solidFill>
                            <a:schemeClr val="bg1"/>
                          </a:solidFill>
                          <a:effectLst/>
                          <a:hlinkClick r:id="rId14" tooltip="Ändra evenemang">
                            <a:extLst>
                              <a:ext uri="{A12FA001-AC4F-418D-AE19-62706E023703}">
                                <ahyp:hlinkClr xmlns:ahyp="http://schemas.microsoft.com/office/drawing/2018/hyperlinkcolor" val="tx"/>
                              </a:ext>
                            </a:extLst>
                          </a:hlinkClick>
                        </a:rPr>
                        <a:t>Ändra</a:t>
                      </a:r>
                      <a:endParaRPr lang="en-US" sz="1400" dirty="0">
                        <a:solidFill>
                          <a:schemeClr val="bg1"/>
                        </a:solidFill>
                        <a:effectLst/>
                      </a:endParaRPr>
                    </a:p>
                  </a:txBody>
                  <a:tcPr marL="38100" marR="38100" marT="9525" marB="9525" anchor="ctr">
                    <a:solidFill>
                      <a:schemeClr val="tx1">
                        <a:lumMod val="75000"/>
                      </a:schemeClr>
                    </a:solidFill>
                  </a:tcPr>
                </a:tc>
                <a:extLst>
                  <a:ext uri="{0D108BD9-81ED-4DB2-BD59-A6C34878D82A}">
                    <a16:rowId xmlns:a16="http://schemas.microsoft.com/office/drawing/2014/main" val="3453112677"/>
                  </a:ext>
                </a:extLst>
              </a:tr>
            </a:tbl>
          </a:graphicData>
        </a:graphic>
      </p:graphicFrame>
      <p:pic>
        <p:nvPicPr>
          <p:cNvPr id="4" name="Bildobjekt 3">
            <a:extLst>
              <a:ext uri="{FF2B5EF4-FFF2-40B4-BE49-F238E27FC236}">
                <a16:creationId xmlns:a16="http://schemas.microsoft.com/office/drawing/2014/main" id="{E57B3783-1C9C-FF4E-4B55-6C126759E53C}"/>
              </a:ext>
            </a:extLst>
          </p:cNvPr>
          <p:cNvPicPr>
            <a:picLocks noChangeAspect="1"/>
          </p:cNvPicPr>
          <p:nvPr/>
        </p:nvPicPr>
        <p:blipFill>
          <a:blip r:embed="rId15"/>
          <a:stretch>
            <a:fillRect/>
          </a:stretch>
        </p:blipFill>
        <p:spPr>
          <a:xfrm>
            <a:off x="5359277" y="2521227"/>
            <a:ext cx="6483252" cy="3062532"/>
          </a:xfrm>
          <a:prstGeom prst="rect">
            <a:avLst/>
          </a:prstGeom>
        </p:spPr>
      </p:pic>
    </p:spTree>
    <p:extLst>
      <p:ext uri="{BB962C8B-B14F-4D97-AF65-F5344CB8AC3E}">
        <p14:creationId xmlns:p14="http://schemas.microsoft.com/office/powerpoint/2010/main" val="2299486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F01E79-3F24-53AC-D4EC-F70747822AB4}"/>
              </a:ext>
            </a:extLst>
          </p:cNvPr>
          <p:cNvSpPr>
            <a:spLocks noGrp="1"/>
          </p:cNvSpPr>
          <p:nvPr>
            <p:ph type="title"/>
          </p:nvPr>
        </p:nvSpPr>
        <p:spPr/>
        <p:txBody>
          <a:bodyPr/>
          <a:lstStyle/>
          <a:p>
            <a:r>
              <a:rPr lang="sv-SE" dirty="0"/>
              <a:t>Bra samarbete i distriktet och en plan…</a:t>
            </a:r>
          </a:p>
        </p:txBody>
      </p:sp>
      <p:sp>
        <p:nvSpPr>
          <p:cNvPr id="3" name="Platshållare för innehåll 2">
            <a:extLst>
              <a:ext uri="{FF2B5EF4-FFF2-40B4-BE49-F238E27FC236}">
                <a16:creationId xmlns:a16="http://schemas.microsoft.com/office/drawing/2014/main" id="{CFE5ED10-A4D4-D7C2-38ED-B407A292D311}"/>
              </a:ext>
            </a:extLst>
          </p:cNvPr>
          <p:cNvSpPr>
            <a:spLocks noGrp="1"/>
          </p:cNvSpPr>
          <p:nvPr>
            <p:ph idx="1"/>
          </p:nvPr>
        </p:nvSpPr>
        <p:spPr>
          <a:xfrm>
            <a:off x="1409700" y="1690689"/>
            <a:ext cx="9188253" cy="4176712"/>
          </a:xfrm>
        </p:spPr>
        <p:txBody>
          <a:bodyPr>
            <a:normAutofit fontScale="92500" lnSpcReduction="10000"/>
          </a:bodyPr>
          <a:lstStyle/>
          <a:p>
            <a:r>
              <a:rPr lang="sv-SE" dirty="0"/>
              <a:t>Bra med många tävlingar men mindre bra att de blir samma helger… Slutligen blev det ändå bra! </a:t>
            </a:r>
          </a:p>
          <a:p>
            <a:r>
              <a:rPr lang="sv-SE" dirty="0"/>
              <a:t>Men kan vi ha mer variation? Stafetter?</a:t>
            </a:r>
          </a:p>
          <a:p>
            <a:r>
              <a:rPr lang="sv-SE" dirty="0"/>
              <a:t>Tärna lagt in 13-14 april, blir vår sista tävling och AC-cups avslutningen. Hoppas vi ses där!</a:t>
            </a:r>
          </a:p>
          <a:p>
            <a:r>
              <a:rPr lang="sv-SE" dirty="0"/>
              <a:t>Täfteå, Storuman och Vilhelmina saknas – någon fler?</a:t>
            </a:r>
          </a:p>
          <a:p>
            <a:r>
              <a:rPr lang="sv-SE" dirty="0"/>
              <a:t>Folksam Cup är 2-4 mars</a:t>
            </a:r>
          </a:p>
          <a:p>
            <a:r>
              <a:rPr lang="sv-SE" dirty="0" err="1"/>
              <a:t>Ski</a:t>
            </a:r>
            <a:r>
              <a:rPr lang="sv-SE" dirty="0"/>
              <a:t> Team är 8-10 mars</a:t>
            </a:r>
          </a:p>
          <a:p>
            <a:r>
              <a:rPr lang="sv-SE" dirty="0"/>
              <a:t>Önskemål om tävling i mars av någon klubb, blir en månad utan tävlingar för de som inte är på Folksam eller </a:t>
            </a:r>
            <a:r>
              <a:rPr lang="sv-SE" dirty="0" err="1"/>
              <a:t>Ski</a:t>
            </a:r>
            <a:r>
              <a:rPr lang="sv-SE" dirty="0"/>
              <a:t> Team</a:t>
            </a:r>
          </a:p>
          <a:p>
            <a:endParaRPr lang="sv-SE" dirty="0"/>
          </a:p>
        </p:txBody>
      </p:sp>
    </p:spTree>
    <p:extLst>
      <p:ext uri="{BB962C8B-B14F-4D97-AF65-F5344CB8AC3E}">
        <p14:creationId xmlns:p14="http://schemas.microsoft.com/office/powerpoint/2010/main" val="1410830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Platshållare för text 9">
            <a:extLst>
              <a:ext uri="{FF2B5EF4-FFF2-40B4-BE49-F238E27FC236}">
                <a16:creationId xmlns:a16="http://schemas.microsoft.com/office/drawing/2014/main" id="{A9A2BFF2-7B34-4AC3-1F59-A0831786E6E1}"/>
              </a:ext>
            </a:extLst>
          </p:cNvPr>
          <p:cNvSpPr>
            <a:spLocks noGrp="1"/>
          </p:cNvSpPr>
          <p:nvPr>
            <p:ph type="body" sz="quarter" idx="21"/>
          </p:nvPr>
        </p:nvSpPr>
        <p:spPr>
          <a:xfrm>
            <a:off x="542924" y="525574"/>
            <a:ext cx="10972801" cy="788876"/>
          </a:xfrm>
        </p:spPr>
        <p:txBody>
          <a:bodyPr>
            <a:normAutofit fontScale="77500" lnSpcReduction="20000"/>
          </a:bodyPr>
          <a:lstStyle/>
          <a:p>
            <a:r>
              <a:rPr lang="sv-SE" sz="2800" b="1" dirty="0"/>
              <a:t>2023/2024 tävlingskalender!</a:t>
            </a:r>
          </a:p>
          <a:p>
            <a:r>
              <a:rPr lang="sv-SE" dirty="0"/>
              <a:t>Saknas gör Malå 16/3, Norsjö 17/3, Storuman 24/3 – de blir men godkänns av SSF</a:t>
            </a:r>
          </a:p>
          <a:p>
            <a:r>
              <a:rPr lang="sv-SE" dirty="0"/>
              <a:t>Vännäs kanske lägger in en stafett lördag 24 februari, Röbäck vill byta till 10/2 (istället för 17/2) annars är det klart!</a:t>
            </a:r>
          </a:p>
          <a:p>
            <a:endParaRPr lang="sv-SE" dirty="0"/>
          </a:p>
        </p:txBody>
      </p:sp>
      <p:pic>
        <p:nvPicPr>
          <p:cNvPr id="7" name="Platshållare för innehåll 6">
            <a:extLst>
              <a:ext uri="{FF2B5EF4-FFF2-40B4-BE49-F238E27FC236}">
                <a16:creationId xmlns:a16="http://schemas.microsoft.com/office/drawing/2014/main" id="{01CBA5F3-59A8-284E-E4F4-1E6B8DCAE8DE}"/>
              </a:ext>
            </a:extLst>
          </p:cNvPr>
          <p:cNvPicPr>
            <a:picLocks noGrp="1" noChangeAspect="1"/>
          </p:cNvPicPr>
          <p:nvPr>
            <p:ph idx="4294967295"/>
          </p:nvPr>
        </p:nvPicPr>
        <p:blipFill>
          <a:blip r:embed="rId2"/>
          <a:stretch>
            <a:fillRect/>
          </a:stretch>
        </p:blipFill>
        <p:spPr>
          <a:xfrm>
            <a:off x="742951" y="1314450"/>
            <a:ext cx="10906125" cy="5324475"/>
          </a:xfrm>
          <a:prstGeom prst="rect">
            <a:avLst/>
          </a:prstGeom>
        </p:spPr>
      </p:pic>
    </p:spTree>
    <p:extLst>
      <p:ext uri="{BB962C8B-B14F-4D97-AF65-F5344CB8AC3E}">
        <p14:creationId xmlns:p14="http://schemas.microsoft.com/office/powerpoint/2010/main" val="3607622444"/>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759080-6A4B-6D5E-637D-F2F462964BC8}"/>
              </a:ext>
            </a:extLst>
          </p:cNvPr>
          <p:cNvSpPr>
            <a:spLocks noGrp="1"/>
          </p:cNvSpPr>
          <p:nvPr>
            <p:ph type="title"/>
          </p:nvPr>
        </p:nvSpPr>
        <p:spPr/>
        <p:txBody>
          <a:bodyPr/>
          <a:lstStyle/>
          <a:p>
            <a:r>
              <a:rPr lang="sv-SE" dirty="0"/>
              <a:t>DM 2024</a:t>
            </a:r>
          </a:p>
        </p:txBody>
      </p:sp>
      <p:sp>
        <p:nvSpPr>
          <p:cNvPr id="3" name="Platshållare för innehåll 2">
            <a:extLst>
              <a:ext uri="{FF2B5EF4-FFF2-40B4-BE49-F238E27FC236}">
                <a16:creationId xmlns:a16="http://schemas.microsoft.com/office/drawing/2014/main" id="{5980A96D-05AD-7EA6-65BF-07296B0C2741}"/>
              </a:ext>
            </a:extLst>
          </p:cNvPr>
          <p:cNvSpPr>
            <a:spLocks noGrp="1"/>
          </p:cNvSpPr>
          <p:nvPr>
            <p:ph idx="1"/>
          </p:nvPr>
        </p:nvSpPr>
        <p:spPr/>
        <p:txBody>
          <a:bodyPr/>
          <a:lstStyle/>
          <a:p>
            <a:r>
              <a:rPr lang="sv-SE" dirty="0"/>
              <a:t>DM helg 13-14 januari eller 3-4 februari vilken helg passar oss?</a:t>
            </a:r>
          </a:p>
          <a:p>
            <a:endParaRPr lang="sv-SE" u="sng" dirty="0"/>
          </a:p>
          <a:p>
            <a:endParaRPr lang="sv-SE" u="sng" dirty="0"/>
          </a:p>
          <a:p>
            <a:r>
              <a:rPr lang="sv-SE" dirty="0"/>
              <a:t>13 januari KSK – distans? </a:t>
            </a:r>
          </a:p>
          <a:p>
            <a:r>
              <a:rPr lang="sv-SE" dirty="0"/>
              <a:t>3 februari Järvsjöby – sprint</a:t>
            </a:r>
          </a:p>
          <a:p>
            <a:pPr marL="0" indent="0">
              <a:buNone/>
            </a:pPr>
            <a:endParaRPr lang="sv-SE" dirty="0"/>
          </a:p>
        </p:txBody>
      </p:sp>
    </p:spTree>
    <p:extLst>
      <p:ext uri="{BB962C8B-B14F-4D97-AF65-F5344CB8AC3E}">
        <p14:creationId xmlns:p14="http://schemas.microsoft.com/office/powerpoint/2010/main" val="2874525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FCCA70-D354-AEB1-8759-35F9A19583A3}"/>
              </a:ext>
            </a:extLst>
          </p:cNvPr>
          <p:cNvSpPr>
            <a:spLocks noGrp="1"/>
          </p:cNvSpPr>
          <p:nvPr>
            <p:ph type="title"/>
          </p:nvPr>
        </p:nvSpPr>
        <p:spPr/>
        <p:txBody>
          <a:bodyPr/>
          <a:lstStyle/>
          <a:p>
            <a:r>
              <a:rPr lang="sv-SE" dirty="0" err="1"/>
              <a:t>Flourförbud</a:t>
            </a:r>
            <a:r>
              <a:rPr lang="sv-SE" dirty="0"/>
              <a:t> 2023-2024</a:t>
            </a:r>
          </a:p>
        </p:txBody>
      </p:sp>
      <p:sp>
        <p:nvSpPr>
          <p:cNvPr id="3" name="Platshållare för innehåll 2">
            <a:extLst>
              <a:ext uri="{FF2B5EF4-FFF2-40B4-BE49-F238E27FC236}">
                <a16:creationId xmlns:a16="http://schemas.microsoft.com/office/drawing/2014/main" id="{D5233125-2538-F260-C2BF-16FD79D1E248}"/>
              </a:ext>
            </a:extLst>
          </p:cNvPr>
          <p:cNvSpPr>
            <a:spLocks noGrp="1"/>
          </p:cNvSpPr>
          <p:nvPr>
            <p:ph idx="1"/>
          </p:nvPr>
        </p:nvSpPr>
        <p:spPr>
          <a:xfrm>
            <a:off x="381000" y="1400175"/>
            <a:ext cx="10972800" cy="5257800"/>
          </a:xfrm>
        </p:spPr>
        <p:txBody>
          <a:bodyPr>
            <a:normAutofit fontScale="92500"/>
          </a:bodyPr>
          <a:lstStyle/>
          <a:p>
            <a:r>
              <a:rPr lang="sv-SE" dirty="0"/>
              <a:t>Nu gäller </a:t>
            </a:r>
            <a:r>
              <a:rPr lang="sv-SE" dirty="0" err="1"/>
              <a:t>flourförbudet</a:t>
            </a:r>
            <a:r>
              <a:rPr lang="sv-SE" dirty="0"/>
              <a:t> som infördes 2019. Vi fick information på förmiddagen av Mats Eklund – </a:t>
            </a:r>
            <a:r>
              <a:rPr lang="sv-SE" dirty="0" err="1"/>
              <a:t>flourkordinator</a:t>
            </a:r>
            <a:r>
              <a:rPr lang="sv-SE" dirty="0"/>
              <a:t>. Läs mer på Svenska skidförbundets hemsida. Med </a:t>
            </a:r>
            <a:r>
              <a:rPr lang="sv-SE" dirty="0" err="1"/>
              <a:t>damsugare</a:t>
            </a:r>
            <a:r>
              <a:rPr lang="sv-SE" dirty="0"/>
              <a:t>, tryckluft, </a:t>
            </a:r>
            <a:r>
              <a:rPr lang="sv-SE" dirty="0" err="1"/>
              <a:t>flourcleaner</a:t>
            </a:r>
            <a:r>
              <a:rPr lang="sv-SE" dirty="0"/>
              <a:t> (som inte innehåller </a:t>
            </a:r>
            <a:r>
              <a:rPr lang="sv-SE" dirty="0" err="1"/>
              <a:t>flour</a:t>
            </a:r>
            <a:r>
              <a:rPr lang="sv-SE" dirty="0"/>
              <a:t>), </a:t>
            </a:r>
            <a:r>
              <a:rPr lang="sv-SE" dirty="0" err="1"/>
              <a:t>våttrasor</a:t>
            </a:r>
            <a:r>
              <a:rPr lang="sv-SE" dirty="0"/>
              <a:t> kommer man långt men läs på ordentligt.  </a:t>
            </a:r>
          </a:p>
          <a:p>
            <a:r>
              <a:rPr lang="sv-SE" dirty="0">
                <a:hlinkClick r:id="rId2"/>
              </a:rPr>
              <a:t>https://www.skidor.com/for-foreningar/driva-forening/hallbarhet/fluorfri-verksamhet</a:t>
            </a:r>
            <a:endParaRPr lang="sv-SE" dirty="0"/>
          </a:p>
          <a:p>
            <a:pPr marL="0" indent="0">
              <a:buNone/>
            </a:pPr>
            <a:endParaRPr lang="sv-SE" dirty="0"/>
          </a:p>
          <a:p>
            <a:r>
              <a:rPr lang="sv-SE" dirty="0">
                <a:hlinkClick r:id="rId3"/>
              </a:rPr>
              <a:t>https://www.skidor.com/download/18.2727069018813bdc2418aa0a/1684333450851/230517%20Rekommendation%20reng%C3%B6ring%20fluorvalla.pdf</a:t>
            </a:r>
            <a:endParaRPr lang="sv-SE" dirty="0"/>
          </a:p>
          <a:p>
            <a:endParaRPr lang="sv-SE" dirty="0"/>
          </a:p>
          <a:p>
            <a:r>
              <a:rPr lang="sv-SE" dirty="0">
                <a:hlinkClick r:id="rId4"/>
              </a:rPr>
              <a:t>https://www.fis-ski.com/inside-fis/document-library/fluor-wax-information</a:t>
            </a:r>
            <a:endParaRPr lang="sv-SE" dirty="0"/>
          </a:p>
          <a:p>
            <a:pPr marL="0" indent="0">
              <a:buNone/>
            </a:pPr>
            <a:r>
              <a:rPr lang="sv-SE" dirty="0"/>
              <a:t>Inspektioner kommer att ske på tävlingar och ingen förvarning kommer att ges. </a:t>
            </a:r>
          </a:p>
          <a:p>
            <a:endParaRPr lang="sv-SE" dirty="0"/>
          </a:p>
        </p:txBody>
      </p:sp>
    </p:spTree>
    <p:extLst>
      <p:ext uri="{BB962C8B-B14F-4D97-AF65-F5344CB8AC3E}">
        <p14:creationId xmlns:p14="http://schemas.microsoft.com/office/powerpoint/2010/main" val="718571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ADB188A-2982-FC13-D989-96EDA059202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Webbinarier</a:t>
            </a:r>
            <a:br>
              <a:rPr lang="en-US" sz="3600" kern="1200">
                <a:solidFill>
                  <a:srgbClr val="FFFFFF"/>
                </a:solidFill>
                <a:latin typeface="+mj-lt"/>
                <a:ea typeface="+mj-ea"/>
                <a:cs typeface="+mj-cs"/>
              </a:rPr>
            </a:br>
            <a:r>
              <a:rPr lang="en-US" sz="3600" kern="1200">
                <a:solidFill>
                  <a:srgbClr val="FFFFFF"/>
                </a:solidFill>
                <a:latin typeface="+mj-lt"/>
                <a:ea typeface="+mj-ea"/>
                <a:cs typeface="+mj-cs"/>
              </a:rPr>
              <a:t>Anmäl er!</a:t>
            </a:r>
          </a:p>
        </p:txBody>
      </p:sp>
      <p:pic>
        <p:nvPicPr>
          <p:cNvPr id="5" name="Platshållare för innehåll 4">
            <a:extLst>
              <a:ext uri="{FF2B5EF4-FFF2-40B4-BE49-F238E27FC236}">
                <a16:creationId xmlns:a16="http://schemas.microsoft.com/office/drawing/2014/main" id="{377EEFAE-3CA7-EB84-FA36-4BB29A073AE8}"/>
              </a:ext>
            </a:extLst>
          </p:cNvPr>
          <p:cNvPicPr>
            <a:picLocks noGrp="1" noChangeAspect="1"/>
          </p:cNvPicPr>
          <p:nvPr>
            <p:ph idx="1"/>
          </p:nvPr>
        </p:nvPicPr>
        <p:blipFill>
          <a:blip r:embed="rId2"/>
          <a:stretch>
            <a:fillRect/>
          </a:stretch>
        </p:blipFill>
        <p:spPr>
          <a:xfrm>
            <a:off x="4527805" y="342900"/>
            <a:ext cx="7301506" cy="6151518"/>
          </a:xfrm>
          <a:prstGeom prst="rect">
            <a:avLst/>
          </a:prstGeom>
        </p:spPr>
      </p:pic>
    </p:spTree>
    <p:extLst>
      <p:ext uri="{BB962C8B-B14F-4D97-AF65-F5344CB8AC3E}">
        <p14:creationId xmlns:p14="http://schemas.microsoft.com/office/powerpoint/2010/main" val="2537392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3BC91C1-85F9-EB30-BA42-158E90AF05CC}"/>
              </a:ext>
            </a:extLst>
          </p:cNvPr>
          <p:cNvSpPr>
            <a:spLocks noGrp="1"/>
          </p:cNvSpPr>
          <p:nvPr>
            <p:ph type="title"/>
          </p:nvPr>
        </p:nvSpPr>
        <p:spPr>
          <a:xfrm>
            <a:off x="1285240" y="1050595"/>
            <a:ext cx="8074815" cy="1618489"/>
          </a:xfrm>
        </p:spPr>
        <p:txBody>
          <a:bodyPr anchor="ctr">
            <a:normAutofit/>
          </a:bodyPr>
          <a:lstStyle/>
          <a:p>
            <a:r>
              <a:rPr lang="sv-SE" sz="7200"/>
              <a:t>Övriga frågor</a:t>
            </a:r>
          </a:p>
        </p:txBody>
      </p:sp>
      <p:sp>
        <p:nvSpPr>
          <p:cNvPr id="3" name="Platshållare för innehåll 2">
            <a:extLst>
              <a:ext uri="{FF2B5EF4-FFF2-40B4-BE49-F238E27FC236}">
                <a16:creationId xmlns:a16="http://schemas.microsoft.com/office/drawing/2014/main" id="{405EA70B-68DB-23CC-BBCC-A391304E28AB}"/>
              </a:ext>
            </a:extLst>
          </p:cNvPr>
          <p:cNvSpPr>
            <a:spLocks noGrp="1"/>
          </p:cNvSpPr>
          <p:nvPr>
            <p:ph idx="1"/>
          </p:nvPr>
        </p:nvSpPr>
        <p:spPr>
          <a:xfrm>
            <a:off x="1285240" y="2562225"/>
            <a:ext cx="8074815" cy="3207639"/>
          </a:xfrm>
        </p:spPr>
        <p:txBody>
          <a:bodyPr anchor="t">
            <a:normAutofit/>
          </a:bodyPr>
          <a:lstStyle/>
          <a:p>
            <a:pPr marL="0" indent="0">
              <a:buNone/>
            </a:pPr>
            <a:r>
              <a:rPr lang="sv-SE" sz="2200" dirty="0"/>
              <a:t>Hur ska vi fylla platser i LK?</a:t>
            </a:r>
          </a:p>
          <a:p>
            <a:pPr marL="0" indent="0">
              <a:buNone/>
            </a:pPr>
            <a:r>
              <a:rPr lang="sv-SE" sz="2200" dirty="0"/>
              <a:t>Hur ska vi få fler unga ledare? </a:t>
            </a:r>
            <a:r>
              <a:rPr lang="sv-SE" sz="2200"/>
              <a:t>Presentkort? </a:t>
            </a:r>
            <a:endParaRPr lang="sv-SE" sz="2200" dirty="0"/>
          </a:p>
          <a:p>
            <a:pPr marL="0" indent="0">
              <a:buNone/>
            </a:pPr>
            <a:r>
              <a:rPr lang="sv-SE" sz="2200" dirty="0"/>
              <a:t>Vad ska vi i LK fokusera på? </a:t>
            </a:r>
          </a:p>
          <a:p>
            <a:pPr marL="0" indent="0">
              <a:buNone/>
            </a:pPr>
            <a:r>
              <a:rPr lang="sv-SE" sz="2200" dirty="0"/>
              <a:t>Hur ska vi locka till ALLA tävlingar i distriktet och att välja Distriktet i första hand</a:t>
            </a:r>
          </a:p>
          <a:p>
            <a:pPr marL="0" indent="0">
              <a:buNone/>
            </a:pPr>
            <a:r>
              <a:rPr lang="sv-SE" sz="2200" dirty="0"/>
              <a:t>Hur ska vi sprida information och viktigt med tydlig info</a:t>
            </a:r>
          </a:p>
          <a:p>
            <a:pPr marL="0" indent="0">
              <a:buNone/>
            </a:pPr>
            <a:r>
              <a:rPr lang="sv-SE" sz="2200" dirty="0"/>
              <a:t>Tvätt av kläder vecka 10 och 11 – tvätteri? Pensionärer? Klubb? </a:t>
            </a:r>
          </a:p>
          <a:p>
            <a:pPr marL="0" indent="0">
              <a:buNone/>
            </a:pPr>
            <a:endParaRPr lang="sv-SE" sz="2200" dirty="0"/>
          </a:p>
        </p:txBody>
      </p:sp>
    </p:spTree>
    <p:extLst>
      <p:ext uri="{BB962C8B-B14F-4D97-AF65-F5344CB8AC3E}">
        <p14:creationId xmlns:p14="http://schemas.microsoft.com/office/powerpoint/2010/main" val="35987679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31AF121D-D4DA-CBD7-A6A7-E1FAAF493B8D}"/>
              </a:ext>
            </a:extLst>
          </p:cNvPr>
          <p:cNvSpPr>
            <a:spLocks noGrp="1"/>
          </p:cNvSpPr>
          <p:nvPr>
            <p:ph type="title"/>
          </p:nvPr>
        </p:nvSpPr>
        <p:spPr>
          <a:xfrm>
            <a:off x="2555631" y="1441938"/>
            <a:ext cx="7080738" cy="3974124"/>
          </a:xfrm>
        </p:spPr>
        <p:txBody>
          <a:bodyPr vert="horz" lIns="91440" tIns="45720" rIns="91440" bIns="45720" rtlCol="0" anchor="ctr">
            <a:normAutofit fontScale="90000"/>
          </a:bodyPr>
          <a:lstStyle/>
          <a:p>
            <a:pPr algn="ctr"/>
            <a:r>
              <a:rPr lang="en-US" sz="5400" dirty="0">
                <a:solidFill>
                  <a:schemeClr val="bg1">
                    <a:lumMod val="95000"/>
                    <a:lumOff val="5000"/>
                  </a:schemeClr>
                </a:solidFill>
              </a:rPr>
              <a:t>Tack för </a:t>
            </a:r>
            <a:r>
              <a:rPr lang="en-US" sz="5400" dirty="0" err="1">
                <a:solidFill>
                  <a:schemeClr val="bg1">
                    <a:lumMod val="95000"/>
                    <a:lumOff val="5000"/>
                  </a:schemeClr>
                </a:solidFill>
              </a:rPr>
              <a:t>idag</a:t>
            </a:r>
            <a:br>
              <a:rPr lang="en-US" sz="5400" dirty="0">
                <a:solidFill>
                  <a:schemeClr val="bg1">
                    <a:lumMod val="95000"/>
                    <a:lumOff val="5000"/>
                  </a:schemeClr>
                </a:solidFill>
              </a:rPr>
            </a:br>
            <a:r>
              <a:rPr lang="en-US" sz="5400" dirty="0">
                <a:solidFill>
                  <a:schemeClr val="bg1">
                    <a:lumMod val="95000"/>
                    <a:lumOff val="5000"/>
                  </a:schemeClr>
                </a:solidFill>
              </a:rPr>
              <a:t>VI </a:t>
            </a:r>
            <a:r>
              <a:rPr lang="en-US" sz="5400" dirty="0" err="1">
                <a:solidFill>
                  <a:schemeClr val="bg1">
                    <a:lumMod val="95000"/>
                    <a:lumOff val="5000"/>
                  </a:schemeClr>
                </a:solidFill>
              </a:rPr>
              <a:t>ses</a:t>
            </a:r>
            <a:r>
              <a:rPr lang="en-US" sz="5400" dirty="0">
                <a:solidFill>
                  <a:schemeClr val="bg1">
                    <a:lumMod val="95000"/>
                    <a:lumOff val="5000"/>
                  </a:schemeClr>
                </a:solidFill>
              </a:rPr>
              <a:t> </a:t>
            </a:r>
            <a:r>
              <a:rPr lang="en-US" sz="5400" dirty="0" err="1">
                <a:solidFill>
                  <a:schemeClr val="bg1">
                    <a:lumMod val="95000"/>
                    <a:lumOff val="5000"/>
                  </a:schemeClr>
                </a:solidFill>
              </a:rPr>
              <a:t>digitalt</a:t>
            </a:r>
            <a:r>
              <a:rPr lang="en-US" sz="5400" dirty="0">
                <a:solidFill>
                  <a:schemeClr val="bg1">
                    <a:lumMod val="95000"/>
                    <a:lumOff val="5000"/>
                  </a:schemeClr>
                </a:solidFill>
              </a:rPr>
              <a:t> </a:t>
            </a:r>
            <a:r>
              <a:rPr lang="en-US" sz="5400" dirty="0" err="1">
                <a:solidFill>
                  <a:schemeClr val="bg1">
                    <a:lumMod val="95000"/>
                    <a:lumOff val="5000"/>
                  </a:schemeClr>
                </a:solidFill>
              </a:rPr>
              <a:t>på</a:t>
            </a:r>
            <a:r>
              <a:rPr lang="en-US" sz="5400" dirty="0">
                <a:solidFill>
                  <a:schemeClr val="bg1">
                    <a:lumMod val="95000"/>
                    <a:lumOff val="5000"/>
                  </a:schemeClr>
                </a:solidFill>
              </a:rPr>
              <a:t> </a:t>
            </a:r>
            <a:r>
              <a:rPr lang="en-US" sz="5400" dirty="0" err="1">
                <a:solidFill>
                  <a:schemeClr val="bg1">
                    <a:lumMod val="95000"/>
                    <a:lumOff val="5000"/>
                  </a:schemeClr>
                </a:solidFill>
              </a:rPr>
              <a:t>Årsmöte</a:t>
            </a:r>
            <a:r>
              <a:rPr lang="en-US" sz="5400" dirty="0">
                <a:solidFill>
                  <a:schemeClr val="bg1">
                    <a:lumMod val="95000"/>
                    <a:lumOff val="5000"/>
                  </a:schemeClr>
                </a:solidFill>
              </a:rPr>
              <a:t> </a:t>
            </a:r>
            <a:r>
              <a:rPr lang="en-US" sz="5400" dirty="0" err="1">
                <a:solidFill>
                  <a:schemeClr val="bg1">
                    <a:lumMod val="95000"/>
                    <a:lumOff val="5000"/>
                  </a:schemeClr>
                </a:solidFill>
              </a:rPr>
              <a:t>söndag</a:t>
            </a:r>
            <a:r>
              <a:rPr lang="en-US" sz="5400" dirty="0">
                <a:solidFill>
                  <a:schemeClr val="bg1">
                    <a:lumMod val="95000"/>
                    <a:lumOff val="5000"/>
                  </a:schemeClr>
                </a:solidFill>
              </a:rPr>
              <a:t> 22/10 </a:t>
            </a:r>
            <a:r>
              <a:rPr lang="en-US" sz="5400" dirty="0" err="1">
                <a:solidFill>
                  <a:schemeClr val="bg1">
                    <a:lumMod val="95000"/>
                    <a:lumOff val="5000"/>
                  </a:schemeClr>
                </a:solidFill>
              </a:rPr>
              <a:t>klockan</a:t>
            </a:r>
            <a:r>
              <a:rPr lang="en-US" sz="5400" dirty="0">
                <a:solidFill>
                  <a:schemeClr val="bg1">
                    <a:lumMod val="95000"/>
                    <a:lumOff val="5000"/>
                  </a:schemeClr>
                </a:solidFill>
              </a:rPr>
              <a:t> 18:30</a:t>
            </a:r>
            <a:br>
              <a:rPr lang="en-US" sz="5400" dirty="0">
                <a:solidFill>
                  <a:schemeClr val="bg1">
                    <a:lumMod val="95000"/>
                    <a:lumOff val="5000"/>
                  </a:schemeClr>
                </a:solidFill>
              </a:rPr>
            </a:br>
            <a:r>
              <a:rPr lang="en-US" sz="5400" dirty="0" err="1">
                <a:solidFill>
                  <a:schemeClr val="bg1">
                    <a:lumMod val="95000"/>
                    <a:lumOff val="5000"/>
                  </a:schemeClr>
                </a:solidFill>
              </a:rPr>
              <a:t>Glöm</a:t>
            </a:r>
            <a:r>
              <a:rPr lang="en-US" sz="5400" dirty="0">
                <a:solidFill>
                  <a:schemeClr val="bg1">
                    <a:lumMod val="95000"/>
                    <a:lumOff val="5000"/>
                  </a:schemeClr>
                </a:solidFill>
              </a:rPr>
              <a:t> </a:t>
            </a:r>
            <a:r>
              <a:rPr lang="en-US" sz="5400" dirty="0" err="1">
                <a:solidFill>
                  <a:schemeClr val="bg1">
                    <a:lumMod val="95000"/>
                    <a:lumOff val="5000"/>
                  </a:schemeClr>
                </a:solidFill>
              </a:rPr>
              <a:t>ej</a:t>
            </a:r>
            <a:r>
              <a:rPr lang="en-US" sz="5400" dirty="0">
                <a:solidFill>
                  <a:schemeClr val="bg1">
                    <a:lumMod val="95000"/>
                    <a:lumOff val="5000"/>
                  </a:schemeClr>
                </a:solidFill>
              </a:rPr>
              <a:t> jaga rep. till LK och </a:t>
            </a:r>
            <a:r>
              <a:rPr lang="en-US" sz="5400" dirty="0" err="1">
                <a:solidFill>
                  <a:schemeClr val="bg1">
                    <a:lumMod val="95000"/>
                    <a:lumOff val="5000"/>
                  </a:schemeClr>
                </a:solidFill>
              </a:rPr>
              <a:t>Unga</a:t>
            </a:r>
            <a:r>
              <a:rPr lang="en-US" sz="5400" dirty="0">
                <a:solidFill>
                  <a:schemeClr val="bg1">
                    <a:lumMod val="95000"/>
                    <a:lumOff val="5000"/>
                  </a:schemeClr>
                </a:solidFill>
              </a:rPr>
              <a:t> </a:t>
            </a:r>
            <a:r>
              <a:rPr lang="en-US" sz="5400" dirty="0" err="1">
                <a:solidFill>
                  <a:schemeClr val="bg1">
                    <a:lumMod val="95000"/>
                    <a:lumOff val="5000"/>
                  </a:schemeClr>
                </a:solidFill>
              </a:rPr>
              <a:t>Ledare</a:t>
            </a:r>
            <a:endParaRPr lang="en-US" sz="5400" dirty="0">
              <a:solidFill>
                <a:schemeClr val="bg1">
                  <a:lumMod val="95000"/>
                  <a:lumOff val="5000"/>
                </a:schemeClr>
              </a:solidFill>
            </a:endParaRPr>
          </a:p>
        </p:txBody>
      </p:sp>
    </p:spTree>
    <p:extLst>
      <p:ext uri="{BB962C8B-B14F-4D97-AF65-F5344CB8AC3E}">
        <p14:creationId xmlns:p14="http://schemas.microsoft.com/office/powerpoint/2010/main" val="560222792"/>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TM10001106[[fn=Bricka]]</Template>
  <TotalTime>2250</TotalTime>
  <Words>2581</Words>
  <Application>Microsoft Macintosh PowerPoint</Application>
  <PresentationFormat>Bredbild</PresentationFormat>
  <Paragraphs>430</Paragraphs>
  <Slides>54</Slides>
  <Notes>2</Notes>
  <HiddenSlides>0</HiddenSlides>
  <MMClips>0</MMClips>
  <ScaleCrop>false</ScaleCrop>
  <HeadingPairs>
    <vt:vector size="6" baseType="variant">
      <vt:variant>
        <vt:lpstr>Använt teckensnitt</vt:lpstr>
      </vt:variant>
      <vt:variant>
        <vt:i4>13</vt:i4>
      </vt:variant>
      <vt:variant>
        <vt:lpstr>Tema</vt:lpstr>
      </vt:variant>
      <vt:variant>
        <vt:i4>1</vt:i4>
      </vt:variant>
      <vt:variant>
        <vt:lpstr>Bildrubriker</vt:lpstr>
      </vt:variant>
      <vt:variant>
        <vt:i4>54</vt:i4>
      </vt:variant>
    </vt:vector>
  </HeadingPairs>
  <TitlesOfParts>
    <vt:vector size="68" baseType="lpstr">
      <vt:lpstr>Arial</vt:lpstr>
      <vt:lpstr>Avenir Next Demi Bold</vt:lpstr>
      <vt:lpstr>Avenir Next Medium</vt:lpstr>
      <vt:lpstr>Avenir Next Regular</vt:lpstr>
      <vt:lpstr>Calibri</vt:lpstr>
      <vt:lpstr>Calibri Light</vt:lpstr>
      <vt:lpstr>Canela Text Bold</vt:lpstr>
      <vt:lpstr>maitree</vt:lpstr>
      <vt:lpstr>Roboto</vt:lpstr>
      <vt:lpstr>Roboto</vt:lpstr>
      <vt:lpstr>roboto condensed</vt:lpstr>
      <vt:lpstr>roboto condensed</vt:lpstr>
      <vt:lpstr>Times New Roman</vt:lpstr>
      <vt:lpstr>Office-tema</vt:lpstr>
      <vt:lpstr>Skidting</vt:lpstr>
      <vt:lpstr>Stipendiater</vt:lpstr>
      <vt:lpstr>Året som gått</vt:lpstr>
      <vt:lpstr>LK behöver folk</vt:lpstr>
      <vt:lpstr>På arrangörsträffen pratade vi om detta:</vt:lpstr>
      <vt:lpstr>NU VILL VI HA HJÄLP ATT FYLLA DESSA PLATSER! </vt:lpstr>
      <vt:lpstr>PowerPoint-presentation</vt:lpstr>
      <vt:lpstr>Tävlingsöversyn tävlingar Västerbotten 2022/2023  </vt:lpstr>
      <vt:lpstr>PowerPoint-presentation</vt:lpstr>
      <vt:lpstr>Vad vill ungdomar ha? </vt:lpstr>
      <vt:lpstr>Vi har få  stafetter! </vt:lpstr>
      <vt:lpstr>Anläggningar</vt:lpstr>
      <vt:lpstr>Vad har vi i Västerbotten?</vt:lpstr>
      <vt:lpstr>AC-cupen 2023 </vt:lpstr>
      <vt:lpstr>AC-cupen 2023</vt:lpstr>
      <vt:lpstr>DM 2023</vt:lpstr>
      <vt:lpstr>Ski Team Ungdomscup 2023</vt:lpstr>
      <vt:lpstr>Skiteam ungdomscup </vt:lpstr>
      <vt:lpstr>Ski Team Ungdomscup 2024</vt:lpstr>
      <vt:lpstr>Folksam cup 2023</vt:lpstr>
      <vt:lpstr>Folksam Cup 2023</vt:lpstr>
      <vt:lpstr>Folksam cup 2024</vt:lpstr>
      <vt:lpstr>UNGA LEDARE – vår framtid- Med ett mål att skapa skidåkarglädje i Västerbottens distrikt</vt:lpstr>
      <vt:lpstr>Vi saknar unga ledare</vt:lpstr>
      <vt:lpstr>Distriksstafett 2023</vt:lpstr>
      <vt:lpstr>Läger 2022-2023</vt:lpstr>
      <vt:lpstr>Träningsdag Lycksele </vt:lpstr>
      <vt:lpstr>Läger Lycksele (Snöläger) </vt:lpstr>
      <vt:lpstr>Läger framöver</vt:lpstr>
      <vt:lpstr>Värdegrundsarbete</vt:lpstr>
      <vt:lpstr>Utbildningsåret 2022/2023</vt:lpstr>
      <vt:lpstr>Utbildningsstruktur</vt:lpstr>
      <vt:lpstr>Hitta utbildningar</vt:lpstr>
      <vt:lpstr>Introduktionsutbildning</vt:lpstr>
      <vt:lpstr>Introduktionsutbildning</vt:lpstr>
      <vt:lpstr>SKIDLEKA upp till 9 år</vt:lpstr>
      <vt:lpstr>SKIDLÄRA 9-12 år</vt:lpstr>
      <vt:lpstr>Utbildning framåt</vt:lpstr>
      <vt:lpstr>Bidrag</vt:lpstr>
      <vt:lpstr>Kontaktuppgifter</vt:lpstr>
      <vt:lpstr>PowerPoint-presentation</vt:lpstr>
      <vt:lpstr>Folkbildning – RF/sisu!  Nytt material </vt:lpstr>
      <vt:lpstr>Innehåll</vt:lpstr>
      <vt:lpstr>Olika möjligheter till Genomförande</vt:lpstr>
      <vt:lpstr>Öppna upp integrationen till utbildningsplattformen</vt:lpstr>
      <vt:lpstr>Tävlingskalender 2023-2024</vt:lpstr>
      <vt:lpstr>Ansökningar till Tävlingskalendern 2023-2024 början av maj, sen hade vi ett light-ting</vt:lpstr>
      <vt:lpstr>Bra samarbete i distriktet och en plan…</vt:lpstr>
      <vt:lpstr>PowerPoint-presentation</vt:lpstr>
      <vt:lpstr>DM 2024</vt:lpstr>
      <vt:lpstr>Flourförbud 2023-2024</vt:lpstr>
      <vt:lpstr>Webbinarier Anmäl er!</vt:lpstr>
      <vt:lpstr>Övriga frågor</vt:lpstr>
      <vt:lpstr>Tack för idag VI ses digitalt på Årsmöte söndag 22/10 klockan 18:30 Glöm ej jaga rep. till LK och Unga Ledare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Veronica Lundquist</dc:creator>
  <cp:lastModifiedBy>Per Sandberg</cp:lastModifiedBy>
  <cp:revision>1</cp:revision>
  <dcterms:created xsi:type="dcterms:W3CDTF">2023-04-11T07:20:05Z</dcterms:created>
  <dcterms:modified xsi:type="dcterms:W3CDTF">2023-09-18T18:10:11Z</dcterms:modified>
</cp:coreProperties>
</file>